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Anton" pitchFamily="2" charset="0"/>
      <p:regular r:id="rId35"/>
    </p:embeddedFont>
    <p:embeddedFont>
      <p:font typeface="Canva Sans" panose="020B0604020202020204" charset="0"/>
      <p:regular r:id="rId36"/>
    </p:embeddedFont>
    <p:embeddedFont>
      <p:font typeface="Canva Sans Bold" panose="020B0604020202020204" charset="0"/>
      <p:regular r:id="rId37"/>
    </p:embeddedFont>
    <p:embeddedFont>
      <p:font typeface="Nunito Sans Expanded" panose="020B0604020202020204" charset="0"/>
      <p:regular r:id="rId38"/>
    </p:embeddedFont>
    <p:embeddedFont>
      <p:font typeface="Nunito Sans Expanded Bold" panose="020B0604020202020204" charset="0"/>
      <p:regular r:id="rId39"/>
    </p:embeddedFont>
    <p:embeddedFont>
      <p:font typeface="Nunito Sans Expanded Light" panose="020B0604020202020204" charset="0"/>
      <p:regular r:id="rId40"/>
    </p:embeddedFont>
    <p:embeddedFont>
      <p:font typeface="Nunito Sans Expanded Medium" panose="020B0604020202020204" charset="0"/>
      <p:regular r:id="rId41"/>
    </p:embeddedFont>
    <p:embeddedFont>
      <p:font typeface="Nunito Sans Expanded Semi-Bold" panose="020B0604020202020204" charset="0"/>
      <p:regular r:id="rId42"/>
    </p:embeddedFont>
    <p:embeddedFont>
      <p:font typeface="Roboto Mono" panose="00000009000000000000" pitchFamily="49" charset="0"/>
      <p:regular r:id="rId43"/>
    </p:embeddedFont>
    <p:embeddedFont>
      <p:font typeface="Roboto Mono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2" d="100"/>
          <a:sy n="32" d="100"/>
        </p:scale>
        <p:origin x="1027"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8.7432738133802104E-2"/>
          <c:y val="9.0659015992132677E-2"/>
          <c:w val="0.87338622027547763"/>
          <c:h val="0.81131975643095011"/>
        </c:manualLayout>
      </c:layout>
      <c:barChart>
        <c:barDir val="col"/>
        <c:grouping val="clustered"/>
        <c:varyColors val="1"/>
        <c:ser>
          <c:idx val="0"/>
          <c:order val="0"/>
          <c:tx>
            <c:strRef>
              <c:f>Sheet1!$B$1</c:f>
              <c:strCache>
                <c:ptCount val="1"/>
                <c:pt idx="0">
                  <c:v>number</c:v>
                </c:pt>
              </c:strCache>
            </c:strRef>
          </c:tx>
          <c:spPr>
            <a:ln cap="rnd">
              <a:solidFill>
                <a:schemeClr val="tx1"/>
              </a:solidFill>
            </a:ln>
          </c:spPr>
          <c:invertIfNegative val="0"/>
          <c:dPt>
            <c:idx val="0"/>
            <c:invertIfNegative val="0"/>
            <c:bubble3D val="0"/>
            <c:spPr>
              <a:solidFill>
                <a:schemeClr val="dk1">
                  <a:tint val="88500"/>
                </a:schemeClr>
              </a:solidFill>
              <a:ln cap="rnd">
                <a:solidFill>
                  <a:schemeClr val="tx1"/>
                </a:solidFill>
              </a:ln>
              <a:effectLst/>
            </c:spPr>
            <c:extLst>
              <c:ext xmlns:c16="http://schemas.microsoft.com/office/drawing/2014/chart" uri="{C3380CC4-5D6E-409C-BE32-E72D297353CC}">
                <c16:uniqueId val="{00000001-B434-486E-9E30-2C6FF4FD887A}"/>
              </c:ext>
            </c:extLst>
          </c:dPt>
          <c:dPt>
            <c:idx val="1"/>
            <c:invertIfNegative val="0"/>
            <c:bubble3D val="0"/>
            <c:spPr>
              <a:solidFill>
                <a:schemeClr val="dk1">
                  <a:tint val="55000"/>
                </a:schemeClr>
              </a:solidFill>
              <a:ln cap="rnd">
                <a:solidFill>
                  <a:schemeClr val="tx1"/>
                </a:solidFill>
              </a:ln>
              <a:effectLst/>
            </c:spPr>
            <c:extLst>
              <c:ext xmlns:c16="http://schemas.microsoft.com/office/drawing/2014/chart" uri="{C3380CC4-5D6E-409C-BE32-E72D297353CC}">
                <c16:uniqueId val="{00000003-B434-486E-9E30-2C6FF4FD887A}"/>
              </c:ext>
            </c:extLst>
          </c:dPt>
          <c:dPt>
            <c:idx val="2"/>
            <c:invertIfNegative val="0"/>
            <c:bubble3D val="0"/>
            <c:spPr>
              <a:solidFill>
                <a:schemeClr val="dk1">
                  <a:tint val="75000"/>
                </a:schemeClr>
              </a:solidFill>
              <a:ln cap="rnd">
                <a:solidFill>
                  <a:schemeClr val="tx1"/>
                </a:solidFill>
              </a:ln>
              <a:effectLst/>
            </c:spPr>
            <c:extLst>
              <c:ext xmlns:c16="http://schemas.microsoft.com/office/drawing/2014/chart" uri="{C3380CC4-5D6E-409C-BE32-E72D297353CC}">
                <c16:uniqueId val="{00000005-B434-486E-9E30-2C6FF4FD887A}"/>
              </c:ext>
            </c:extLst>
          </c:dPt>
          <c:dPt>
            <c:idx val="3"/>
            <c:invertIfNegative val="0"/>
            <c:bubble3D val="0"/>
            <c:spPr>
              <a:solidFill>
                <a:schemeClr val="dk1">
                  <a:tint val="98500"/>
                </a:schemeClr>
              </a:solidFill>
              <a:ln cap="rnd">
                <a:solidFill>
                  <a:schemeClr val="tx1"/>
                </a:solidFill>
              </a:ln>
              <a:effectLst/>
            </c:spPr>
            <c:extLst>
              <c:ext xmlns:c16="http://schemas.microsoft.com/office/drawing/2014/chart" uri="{C3380CC4-5D6E-409C-BE32-E72D297353CC}">
                <c16:uniqueId val="{00000007-B434-486E-9E30-2C6FF4FD887A}"/>
              </c:ext>
            </c:extLst>
          </c:dPt>
          <c:dPt>
            <c:idx val="4"/>
            <c:invertIfNegative val="0"/>
            <c:bubble3D val="0"/>
            <c:spPr>
              <a:solidFill>
                <a:schemeClr val="dk1">
                  <a:tint val="30000"/>
                </a:schemeClr>
              </a:solidFill>
              <a:ln cap="rnd">
                <a:solidFill>
                  <a:schemeClr val="tx1"/>
                </a:solidFill>
              </a:ln>
              <a:effectLst/>
            </c:spPr>
            <c:extLst>
              <c:ext xmlns:c16="http://schemas.microsoft.com/office/drawing/2014/chart" uri="{C3380CC4-5D6E-409C-BE32-E72D297353CC}">
                <c16:uniqueId val="{00000009-B434-486E-9E30-2C6FF4FD887A}"/>
              </c:ext>
            </c:extLst>
          </c:dPt>
          <c:dPt>
            <c:idx val="5"/>
            <c:invertIfNegative val="0"/>
            <c:bubble3D val="0"/>
            <c:spPr>
              <a:solidFill>
                <a:schemeClr val="dk1">
                  <a:tint val="60000"/>
                </a:schemeClr>
              </a:solidFill>
              <a:ln cap="rnd">
                <a:solidFill>
                  <a:schemeClr val="tx1"/>
                </a:solidFill>
              </a:ln>
              <a:effectLst/>
            </c:spPr>
            <c:extLst>
              <c:ext xmlns:c16="http://schemas.microsoft.com/office/drawing/2014/chart" uri="{C3380CC4-5D6E-409C-BE32-E72D297353CC}">
                <c16:uniqueId val="{00000003-6D4F-4A31-9E3D-2D92D3ABD611}"/>
              </c:ext>
            </c:extLst>
          </c:dPt>
          <c:cat>
            <c:strRef>
              <c:f>Sheet1!$A$2:$A$7</c:f>
              <c:strCache>
                <c:ptCount val="6"/>
                <c:pt idx="0">
                  <c:v>18-24</c:v>
                </c:pt>
                <c:pt idx="1">
                  <c:v>25-34</c:v>
                </c:pt>
                <c:pt idx="2">
                  <c:v>35-44</c:v>
                </c:pt>
                <c:pt idx="3">
                  <c:v>45-54</c:v>
                </c:pt>
                <c:pt idx="4">
                  <c:v>55-64</c:v>
                </c:pt>
                <c:pt idx="5">
                  <c:v>65+</c:v>
                </c:pt>
              </c:strCache>
            </c:strRef>
          </c:cat>
          <c:val>
            <c:numRef>
              <c:f>Sheet1!$B$2:$B$7</c:f>
              <c:numCache>
                <c:formatCode>General</c:formatCode>
                <c:ptCount val="6"/>
                <c:pt idx="0">
                  <c:v>706000000</c:v>
                </c:pt>
                <c:pt idx="1">
                  <c:v>954000000</c:v>
                </c:pt>
                <c:pt idx="2">
                  <c:v>620000000</c:v>
                </c:pt>
                <c:pt idx="3">
                  <c:v>368000000</c:v>
                </c:pt>
                <c:pt idx="4">
                  <c:v>233000000</c:v>
                </c:pt>
                <c:pt idx="5">
                  <c:v>187000000</c:v>
                </c:pt>
              </c:numCache>
            </c:numRef>
          </c:val>
          <c:extLst>
            <c:ext xmlns:c16="http://schemas.microsoft.com/office/drawing/2014/chart" uri="{C3380CC4-5D6E-409C-BE32-E72D297353CC}">
              <c16:uniqueId val="{00000000-6D4F-4A31-9E3D-2D92D3ABD611}"/>
            </c:ext>
          </c:extLst>
        </c:ser>
        <c:dLbls>
          <c:showLegendKey val="0"/>
          <c:showVal val="0"/>
          <c:showCatName val="0"/>
          <c:showSerName val="0"/>
          <c:showPercent val="0"/>
          <c:showBubbleSize val="0"/>
        </c:dLbls>
        <c:gapWidth val="219"/>
        <c:axId val="877643328"/>
        <c:axId val="877644288"/>
      </c:barChart>
      <c:catAx>
        <c:axId val="8776433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7644288"/>
        <c:crosses val="autoZero"/>
        <c:auto val="1"/>
        <c:lblAlgn val="ctr"/>
        <c:lblOffset val="100"/>
        <c:noMultiLvlLbl val="0"/>
      </c:catAx>
      <c:valAx>
        <c:axId val="877644288"/>
        <c:scaling>
          <c:orientation val="minMax"/>
        </c:scaling>
        <c:delete val="0"/>
        <c:axPos val="l"/>
        <c:majorGridlines>
          <c:spPr>
            <a:ln w="9525" cap="rnd" cmpd="sng" algn="ctr">
              <a:solidFill>
                <a:schemeClr val="tx1">
                  <a:lumMod val="15000"/>
                  <a:lumOff val="85000"/>
                </a:schemeClr>
              </a:solidFill>
              <a:round/>
            </a:ln>
            <a:effectLst/>
          </c:spPr>
        </c:majorGridlines>
        <c:numFmt formatCode="#,##0" sourceLinked="0"/>
        <c:majorTickMark val="out"/>
        <c:minorTickMark val="none"/>
        <c:tickLblPos val="nextTo"/>
        <c:spPr>
          <a:noFill/>
          <a:ln w="9525" cap="flat" cmpd="sng" algn="ctr">
            <a:solidFill>
              <a:schemeClr val="dk1">
                <a:shade val="95000"/>
                <a:satMod val="105000"/>
              </a:schemeClr>
            </a:solidFill>
            <a:prstDash val="soli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77643328"/>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cap="flat">
          <a:gradFill flip="none" rotWithShape="1">
            <a:gsLst>
              <a:gs pos="0">
                <a:schemeClr val="tx1">
                  <a:lumMod val="95000"/>
                  <a:lumOff val="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round/>
        </a:ln>
        <a:effectLst>
          <a:glow>
            <a:schemeClr val="tx1"/>
          </a:glow>
          <a:softEdge rad="127000"/>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6DFCA-90AF-46D3-BC37-CD92280401F7}" type="datetimeFigureOut">
              <a:rPr lang="en-US" smtClean="0"/>
              <a:t>9/7/2025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395AA-7AD6-4F3B-9D21-BAFF400669EF}" type="slidenum">
              <a:rPr lang="en-US" smtClean="0"/>
              <a:t>‹#›</a:t>
            </a:fld>
            <a:endParaRPr lang="en-US"/>
          </a:p>
        </p:txBody>
      </p:sp>
    </p:spTree>
    <p:extLst>
      <p:ext uri="{BB962C8B-B14F-4D97-AF65-F5344CB8AC3E}">
        <p14:creationId xmlns:p14="http://schemas.microsoft.com/office/powerpoint/2010/main" val="3057188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395AA-7AD6-4F3B-9D21-BAFF400669EF}" type="slidenum">
              <a:rPr lang="en-US" smtClean="0"/>
              <a:t>1</a:t>
            </a:fld>
            <a:endParaRPr lang="en-US"/>
          </a:p>
        </p:txBody>
      </p:sp>
    </p:spTree>
    <p:extLst>
      <p:ext uri="{BB962C8B-B14F-4D97-AF65-F5344CB8AC3E}">
        <p14:creationId xmlns:p14="http://schemas.microsoft.com/office/powerpoint/2010/main" val="2790118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2.svg"/><Relationship Id="rId7"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sv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10" Type="http://schemas.openxmlformats.org/officeDocument/2006/relationships/image" Target="../media/image37.svg"/><Relationship Id="rId4" Type="http://schemas.openxmlformats.org/officeDocument/2006/relationships/image" Target="../media/image51.jpe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sv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37.svg"/><Relationship Id="rId4" Type="http://schemas.openxmlformats.org/officeDocument/2006/relationships/image" Target="../media/image54.jpe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7.sv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7.sv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7.sv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7.sv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7.sv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7.sv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7.sv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7.svg"/><Relationship Id="rId5" Type="http://schemas.openxmlformats.org/officeDocument/2006/relationships/image" Target="../media/image9.svg"/><Relationship Id="rId10"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7.sv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7.xml"/><Relationship Id="rId7" Type="http://schemas.openxmlformats.org/officeDocument/2006/relationships/image" Target="../media/image7.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sv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svg"/><Relationship Id="rId4" Type="http://schemas.openxmlformats.org/officeDocument/2006/relationships/image" Target="../media/image31.jpe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1.jpeg"/><Relationship Id="rId3" Type="http://schemas.openxmlformats.org/officeDocument/2006/relationships/image" Target="../media/image2.svg"/><Relationship Id="rId7" Type="http://schemas.openxmlformats.org/officeDocument/2006/relationships/image" Target="../media/image36.png"/><Relationship Id="rId12"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39.jpeg"/><Relationship Id="rId5" Type="http://schemas.openxmlformats.org/officeDocument/2006/relationships/image" Target="../media/image34.png"/><Relationship Id="rId10" Type="http://schemas.openxmlformats.org/officeDocument/2006/relationships/image" Target="../media/image7.svg"/><Relationship Id="rId4" Type="http://schemas.openxmlformats.org/officeDocument/2006/relationships/image" Target="../media/image38.jpe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Freeform 5"/>
          <p:cNvSpPr/>
          <p:nvPr/>
        </p:nvSpPr>
        <p:spPr>
          <a:xfrm>
            <a:off x="4828262" y="5391150"/>
            <a:ext cx="8631475" cy="8350952"/>
          </a:xfrm>
          <a:custGeom>
            <a:avLst/>
            <a:gdLst/>
            <a:ahLst/>
            <a:cxnLst/>
            <a:rect l="l" t="t" r="r" b="b"/>
            <a:pathLst>
              <a:path w="8631475" h="8350952">
                <a:moveTo>
                  <a:pt x="0" y="0"/>
                </a:moveTo>
                <a:lnTo>
                  <a:pt x="8631476" y="0"/>
                </a:lnTo>
                <a:lnTo>
                  <a:pt x="8631476" y="8350952"/>
                </a:lnTo>
                <a:lnTo>
                  <a:pt x="0" y="8350952"/>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615757" y="3441455"/>
            <a:ext cx="17056485" cy="2293237"/>
          </a:xfrm>
          <a:prstGeom prst="rect">
            <a:avLst/>
          </a:prstGeom>
        </p:spPr>
        <p:txBody>
          <a:bodyPr lIns="0" tIns="0" rIns="0" bIns="0" rtlCol="0" anchor="t">
            <a:spAutoFit/>
          </a:bodyPr>
          <a:lstStyle/>
          <a:p>
            <a:pPr algn="ctr">
              <a:lnSpc>
                <a:spcPts val="17335"/>
              </a:lnSpc>
            </a:pPr>
            <a:r>
              <a:rPr lang="en-US" sz="17163">
                <a:solidFill>
                  <a:srgbClr val="211F1C"/>
                </a:solidFill>
                <a:latin typeface="Anton"/>
                <a:ea typeface="Anton"/>
                <a:cs typeface="Anton"/>
                <a:sym typeface="Anton"/>
              </a:rPr>
              <a:t>SOCIAL MEDIA</a:t>
            </a:r>
          </a:p>
        </p:txBody>
      </p:sp>
      <p:sp>
        <p:nvSpPr>
          <p:cNvPr id="7" name="Freeform 7"/>
          <p:cNvSpPr/>
          <p:nvPr/>
        </p:nvSpPr>
        <p:spPr>
          <a:xfrm>
            <a:off x="2358180" y="4165025"/>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5575306" y="4165025"/>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365121" y="812085"/>
            <a:ext cx="1557758" cy="1331175"/>
          </a:xfrm>
          <a:custGeom>
            <a:avLst/>
            <a:gdLst/>
            <a:ahLst/>
            <a:cxnLst/>
            <a:rect l="l" t="t" r="r" b="b"/>
            <a:pathLst>
              <a:path w="1557758" h="1331175">
                <a:moveTo>
                  <a:pt x="0" y="0"/>
                </a:moveTo>
                <a:lnTo>
                  <a:pt x="1557758" y="0"/>
                </a:lnTo>
                <a:lnTo>
                  <a:pt x="1557758" y="1331176"/>
                </a:lnTo>
                <a:lnTo>
                  <a:pt x="0" y="13311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3903283" y="-225035"/>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2144165" y="649312"/>
            <a:ext cx="1399967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ea typeface="Anton"/>
                <a:cs typeface="Anton"/>
                <a:sym typeface="Anton"/>
              </a:rPr>
              <a:t>PROS &amp; CONS</a:t>
            </a:r>
          </a:p>
        </p:txBody>
      </p:sp>
      <p:sp>
        <p:nvSpPr>
          <p:cNvPr id="6" name="Freeform 6"/>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291858" y="1833799"/>
            <a:ext cx="6883891" cy="7615926"/>
            <a:chOff x="0" y="0"/>
            <a:chExt cx="1813041" cy="2005841"/>
          </a:xfrm>
        </p:grpSpPr>
        <p:sp>
          <p:nvSpPr>
            <p:cNvPr id="8" name="Freeform 8"/>
            <p:cNvSpPr/>
            <p:nvPr/>
          </p:nvSpPr>
          <p:spPr>
            <a:xfrm>
              <a:off x="0" y="0"/>
              <a:ext cx="1813041" cy="2005841"/>
            </a:xfrm>
            <a:custGeom>
              <a:avLst/>
              <a:gdLst/>
              <a:ahLst/>
              <a:cxnLst/>
              <a:rect l="l" t="t" r="r" b="b"/>
              <a:pathLst>
                <a:path w="1813041" h="2005841">
                  <a:moveTo>
                    <a:pt x="40487" y="0"/>
                  </a:moveTo>
                  <a:lnTo>
                    <a:pt x="1772554" y="0"/>
                  </a:lnTo>
                  <a:cubicBezTo>
                    <a:pt x="1794914" y="0"/>
                    <a:pt x="1813041" y="18127"/>
                    <a:pt x="1813041" y="40487"/>
                  </a:cubicBezTo>
                  <a:lnTo>
                    <a:pt x="1813041" y="1965353"/>
                  </a:lnTo>
                  <a:cubicBezTo>
                    <a:pt x="1813041" y="1987714"/>
                    <a:pt x="1794914" y="2005841"/>
                    <a:pt x="1772554" y="2005841"/>
                  </a:cubicBezTo>
                  <a:lnTo>
                    <a:pt x="40487" y="2005841"/>
                  </a:lnTo>
                  <a:cubicBezTo>
                    <a:pt x="18127" y="2005841"/>
                    <a:pt x="0" y="1987714"/>
                    <a:pt x="0" y="1965353"/>
                  </a:cubicBezTo>
                  <a:lnTo>
                    <a:pt x="0" y="40487"/>
                  </a:lnTo>
                  <a:cubicBezTo>
                    <a:pt x="0" y="18127"/>
                    <a:pt x="18127" y="0"/>
                    <a:pt x="40487" y="0"/>
                  </a:cubicBezTo>
                  <a:close/>
                </a:path>
              </a:pathLst>
            </a:custGeom>
            <a:solidFill>
              <a:srgbClr val="F1F1F1"/>
            </a:solidFill>
            <a:ln w="19050" cap="rnd">
              <a:solidFill>
                <a:srgbClr val="000000"/>
              </a:solidFill>
              <a:prstDash val="solid"/>
              <a:round/>
            </a:ln>
          </p:spPr>
          <p:txBody>
            <a:bodyPr/>
            <a:lstStyle/>
            <a:p>
              <a:endParaRPr lang="en-US"/>
            </a:p>
          </p:txBody>
        </p:sp>
        <p:sp>
          <p:nvSpPr>
            <p:cNvPr id="9" name="TextBox 9"/>
            <p:cNvSpPr txBox="1"/>
            <p:nvPr/>
          </p:nvSpPr>
          <p:spPr>
            <a:xfrm>
              <a:off x="0" y="-38100"/>
              <a:ext cx="1813041" cy="2043941"/>
            </a:xfrm>
            <a:prstGeom prst="rect">
              <a:avLst/>
            </a:prstGeom>
          </p:spPr>
          <p:txBody>
            <a:bodyPr lIns="50800" tIns="50800" rIns="50800" bIns="50800" rtlCol="0" anchor="ctr"/>
            <a:lstStyle/>
            <a:p>
              <a:pPr algn="ctr">
                <a:lnSpc>
                  <a:spcPts val="2116"/>
                </a:lnSpc>
              </a:pPr>
              <a:endParaRPr/>
            </a:p>
          </p:txBody>
        </p:sp>
      </p:grpSp>
      <p:grpSp>
        <p:nvGrpSpPr>
          <p:cNvPr id="10" name="Group 10"/>
          <p:cNvGrpSpPr/>
          <p:nvPr/>
        </p:nvGrpSpPr>
        <p:grpSpPr>
          <a:xfrm>
            <a:off x="10098508" y="1833799"/>
            <a:ext cx="6883891" cy="7615926"/>
            <a:chOff x="0" y="0"/>
            <a:chExt cx="1813041" cy="2005841"/>
          </a:xfrm>
        </p:grpSpPr>
        <p:sp>
          <p:nvSpPr>
            <p:cNvPr id="11" name="Freeform 11"/>
            <p:cNvSpPr/>
            <p:nvPr/>
          </p:nvSpPr>
          <p:spPr>
            <a:xfrm>
              <a:off x="0" y="0"/>
              <a:ext cx="1813041" cy="2005841"/>
            </a:xfrm>
            <a:custGeom>
              <a:avLst/>
              <a:gdLst/>
              <a:ahLst/>
              <a:cxnLst/>
              <a:rect l="l" t="t" r="r" b="b"/>
              <a:pathLst>
                <a:path w="1813041" h="2005841">
                  <a:moveTo>
                    <a:pt x="40487" y="0"/>
                  </a:moveTo>
                  <a:lnTo>
                    <a:pt x="1772554" y="0"/>
                  </a:lnTo>
                  <a:cubicBezTo>
                    <a:pt x="1794914" y="0"/>
                    <a:pt x="1813041" y="18127"/>
                    <a:pt x="1813041" y="40487"/>
                  </a:cubicBezTo>
                  <a:lnTo>
                    <a:pt x="1813041" y="1965353"/>
                  </a:lnTo>
                  <a:cubicBezTo>
                    <a:pt x="1813041" y="1987714"/>
                    <a:pt x="1794914" y="2005841"/>
                    <a:pt x="1772554" y="2005841"/>
                  </a:cubicBezTo>
                  <a:lnTo>
                    <a:pt x="40487" y="2005841"/>
                  </a:lnTo>
                  <a:cubicBezTo>
                    <a:pt x="18127" y="2005841"/>
                    <a:pt x="0" y="1987714"/>
                    <a:pt x="0" y="1965353"/>
                  </a:cubicBezTo>
                  <a:lnTo>
                    <a:pt x="0" y="40487"/>
                  </a:lnTo>
                  <a:cubicBezTo>
                    <a:pt x="0" y="18127"/>
                    <a:pt x="18127" y="0"/>
                    <a:pt x="40487" y="0"/>
                  </a:cubicBezTo>
                  <a:close/>
                </a:path>
              </a:pathLst>
            </a:custGeom>
            <a:solidFill>
              <a:srgbClr val="F1F1F1"/>
            </a:solidFill>
            <a:ln w="19050" cap="rnd">
              <a:solidFill>
                <a:srgbClr val="000000"/>
              </a:solidFill>
              <a:prstDash val="solid"/>
              <a:round/>
            </a:ln>
          </p:spPr>
          <p:txBody>
            <a:bodyPr/>
            <a:lstStyle/>
            <a:p>
              <a:endParaRPr lang="en-US"/>
            </a:p>
          </p:txBody>
        </p:sp>
        <p:sp>
          <p:nvSpPr>
            <p:cNvPr id="12" name="TextBox 12"/>
            <p:cNvSpPr txBox="1"/>
            <p:nvPr/>
          </p:nvSpPr>
          <p:spPr>
            <a:xfrm>
              <a:off x="0" y="-38100"/>
              <a:ext cx="1813041" cy="2043941"/>
            </a:xfrm>
            <a:prstGeom prst="rect">
              <a:avLst/>
            </a:prstGeom>
          </p:spPr>
          <p:txBody>
            <a:bodyPr lIns="50800" tIns="50800" rIns="50800" bIns="50800" rtlCol="0" anchor="ctr"/>
            <a:lstStyle/>
            <a:p>
              <a:pPr algn="ctr">
                <a:lnSpc>
                  <a:spcPts val="2116"/>
                </a:lnSpc>
              </a:pPr>
              <a:endParaRPr/>
            </a:p>
          </p:txBody>
        </p:sp>
      </p:grpSp>
      <p:sp>
        <p:nvSpPr>
          <p:cNvPr id="13" name="TextBox 13"/>
          <p:cNvSpPr txBox="1"/>
          <p:nvPr/>
        </p:nvSpPr>
        <p:spPr>
          <a:xfrm>
            <a:off x="1291858" y="2169347"/>
            <a:ext cx="7367171" cy="1566544"/>
          </a:xfrm>
          <a:prstGeom prst="rect">
            <a:avLst/>
          </a:prstGeom>
        </p:spPr>
        <p:txBody>
          <a:bodyPr lIns="0" tIns="0" rIns="0" bIns="0" rtlCol="0" anchor="t">
            <a:spAutoFit/>
          </a:bodyPr>
          <a:lstStyle/>
          <a:p>
            <a:pPr algn="ctr">
              <a:lnSpc>
                <a:spcPts val="12880"/>
              </a:lnSpc>
            </a:pPr>
            <a:r>
              <a:rPr lang="en-US" sz="9200" b="1">
                <a:solidFill>
                  <a:srgbClr val="211F1C"/>
                </a:solidFill>
                <a:latin typeface="Canva Sans Bold"/>
                <a:ea typeface="Canva Sans Bold"/>
                <a:cs typeface="Canva Sans Bold"/>
                <a:sym typeface="Canva Sans Bold"/>
              </a:rPr>
              <a:t>Pros:</a:t>
            </a:r>
          </a:p>
        </p:txBody>
      </p:sp>
      <p:sp>
        <p:nvSpPr>
          <p:cNvPr id="14" name="TextBox 14"/>
          <p:cNvSpPr txBox="1"/>
          <p:nvPr/>
        </p:nvSpPr>
        <p:spPr>
          <a:xfrm>
            <a:off x="1370141" y="3818042"/>
            <a:ext cx="6727326" cy="478091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Personalized experience.</a:t>
            </a:r>
          </a:p>
          <a:p>
            <a:pPr algn="ctr">
              <a:lnSpc>
                <a:spcPts val="4759"/>
              </a:lnSpc>
            </a:pPr>
            <a:endParaRPr lang="en-US" sz="3399">
              <a:solidFill>
                <a:srgbClr val="211F1C"/>
              </a:solidFill>
              <a:latin typeface="Canva Sans"/>
              <a:ea typeface="Canva Sans"/>
              <a:cs typeface="Canva Sans"/>
              <a:sym typeface="Canva Sans"/>
            </a:endParaRPr>
          </a:p>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Helps discover relevant content.</a:t>
            </a:r>
          </a:p>
          <a:p>
            <a:pPr algn="ctr">
              <a:lnSpc>
                <a:spcPts val="4759"/>
              </a:lnSpc>
            </a:pPr>
            <a:endParaRPr lang="en-US" sz="3399">
              <a:solidFill>
                <a:srgbClr val="211F1C"/>
              </a:solidFill>
              <a:latin typeface="Canva Sans"/>
              <a:ea typeface="Canva Sans"/>
              <a:cs typeface="Canva Sans"/>
              <a:sym typeface="Canva Sans"/>
            </a:endParaRPr>
          </a:p>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Boosts creators’ reach if engaging.</a:t>
            </a:r>
          </a:p>
          <a:p>
            <a:pPr algn="ctr">
              <a:lnSpc>
                <a:spcPts val="4759"/>
              </a:lnSpc>
            </a:pPr>
            <a:endParaRPr lang="en-US" sz="3399">
              <a:solidFill>
                <a:srgbClr val="211F1C"/>
              </a:solidFill>
              <a:latin typeface="Canva Sans"/>
              <a:ea typeface="Canva Sans"/>
              <a:cs typeface="Canva Sans"/>
              <a:sym typeface="Canva Sans"/>
            </a:endParaRPr>
          </a:p>
        </p:txBody>
      </p:sp>
      <p:sp>
        <p:nvSpPr>
          <p:cNvPr id="15" name="TextBox 15"/>
          <p:cNvSpPr txBox="1"/>
          <p:nvPr/>
        </p:nvSpPr>
        <p:spPr>
          <a:xfrm>
            <a:off x="10098508" y="3818042"/>
            <a:ext cx="6883891" cy="418084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Can create echo chambers.</a:t>
            </a:r>
          </a:p>
          <a:p>
            <a:pPr algn="ctr">
              <a:lnSpc>
                <a:spcPts val="4759"/>
              </a:lnSpc>
            </a:pPr>
            <a:endParaRPr lang="en-US" sz="3399">
              <a:solidFill>
                <a:srgbClr val="211F1C"/>
              </a:solidFill>
              <a:latin typeface="Canva Sans"/>
              <a:ea typeface="Canva Sans"/>
              <a:cs typeface="Canva Sans"/>
              <a:sym typeface="Canva Sans"/>
            </a:endParaRPr>
          </a:p>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May spread misinformation.</a:t>
            </a:r>
          </a:p>
          <a:p>
            <a:pPr algn="ctr">
              <a:lnSpc>
                <a:spcPts val="4759"/>
              </a:lnSpc>
            </a:pPr>
            <a:endParaRPr lang="en-US" sz="3399">
              <a:solidFill>
                <a:srgbClr val="211F1C"/>
              </a:solidFill>
              <a:latin typeface="Canva Sans"/>
              <a:ea typeface="Canva Sans"/>
              <a:cs typeface="Canva Sans"/>
              <a:sym typeface="Canva Sans"/>
            </a:endParaRPr>
          </a:p>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Hard for new creators to get noticed.</a:t>
            </a:r>
          </a:p>
          <a:p>
            <a:pPr algn="ctr">
              <a:lnSpc>
                <a:spcPts val="4759"/>
              </a:lnSpc>
            </a:pPr>
            <a:endParaRPr lang="en-US" sz="3399">
              <a:solidFill>
                <a:srgbClr val="211F1C"/>
              </a:solidFill>
              <a:latin typeface="Canva Sans"/>
              <a:ea typeface="Canva Sans"/>
              <a:cs typeface="Canva Sans"/>
              <a:sym typeface="Canva Sans"/>
            </a:endParaRPr>
          </a:p>
        </p:txBody>
      </p:sp>
      <p:sp>
        <p:nvSpPr>
          <p:cNvPr id="16" name="TextBox 16"/>
          <p:cNvSpPr txBox="1"/>
          <p:nvPr/>
        </p:nvSpPr>
        <p:spPr>
          <a:xfrm>
            <a:off x="10098508" y="2169347"/>
            <a:ext cx="7367171" cy="1566544"/>
          </a:xfrm>
          <a:prstGeom prst="rect">
            <a:avLst/>
          </a:prstGeom>
        </p:spPr>
        <p:txBody>
          <a:bodyPr lIns="0" tIns="0" rIns="0" bIns="0" rtlCol="0" anchor="t">
            <a:spAutoFit/>
          </a:bodyPr>
          <a:lstStyle/>
          <a:p>
            <a:pPr algn="ctr">
              <a:lnSpc>
                <a:spcPts val="12880"/>
              </a:lnSpc>
            </a:pPr>
            <a:r>
              <a:rPr lang="en-US" sz="9200" b="1">
                <a:solidFill>
                  <a:srgbClr val="211F1C"/>
                </a:solidFill>
                <a:latin typeface="Canva Sans Bold"/>
                <a:ea typeface="Canva Sans Bold"/>
                <a:cs typeface="Canva Sans Bold"/>
                <a:sym typeface="Canva Sans Bold"/>
              </a:rPr>
              <a:t>Cons: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77960"/>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91283" y="2942141"/>
            <a:ext cx="7781270" cy="4376964"/>
          </a:xfrm>
          <a:custGeom>
            <a:avLst/>
            <a:gdLst/>
            <a:ahLst/>
            <a:cxnLst/>
            <a:rect l="l" t="t" r="r" b="b"/>
            <a:pathLst>
              <a:path w="7781270" h="4376964">
                <a:moveTo>
                  <a:pt x="0" y="0"/>
                </a:moveTo>
                <a:lnTo>
                  <a:pt x="7781270" y="0"/>
                </a:lnTo>
                <a:lnTo>
                  <a:pt x="7781270" y="4376964"/>
                </a:lnTo>
                <a:lnTo>
                  <a:pt x="0" y="437696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112616" y="649312"/>
            <a:ext cx="14062768" cy="1115135"/>
          </a:xfrm>
          <a:prstGeom prst="rect">
            <a:avLst/>
          </a:prstGeom>
        </p:spPr>
        <p:txBody>
          <a:bodyPr lIns="0" tIns="0" rIns="0" bIns="0" rtlCol="0" anchor="t">
            <a:spAutoFit/>
          </a:bodyPr>
          <a:lstStyle/>
          <a:p>
            <a:pPr algn="l">
              <a:lnSpc>
                <a:spcPts val="8475"/>
              </a:lnSpc>
            </a:pPr>
            <a:r>
              <a:rPr lang="en-US" sz="8392">
                <a:solidFill>
                  <a:srgbClr val="211F1C"/>
                </a:solidFill>
                <a:latin typeface="Anton"/>
                <a:ea typeface="Anton"/>
                <a:cs typeface="Anton"/>
                <a:sym typeface="Anton"/>
              </a:rPr>
              <a:t>WHY PEOPLE PREFER SOCIAL MEDIA</a:t>
            </a:r>
          </a:p>
        </p:txBody>
      </p:sp>
      <p:sp>
        <p:nvSpPr>
          <p:cNvPr id="8" name="TextBox 8"/>
          <p:cNvSpPr txBox="1"/>
          <p:nvPr/>
        </p:nvSpPr>
        <p:spPr>
          <a:xfrm>
            <a:off x="8172553" y="2654353"/>
            <a:ext cx="10636363" cy="958299"/>
          </a:xfrm>
          <a:prstGeom prst="rect">
            <a:avLst/>
          </a:prstGeom>
        </p:spPr>
        <p:txBody>
          <a:bodyPr lIns="0" tIns="0" rIns="0" bIns="0" rtlCol="0" anchor="t">
            <a:spAutoFit/>
          </a:bodyPr>
          <a:lstStyle/>
          <a:p>
            <a:pPr marL="577904" lvl="1" indent="-288952" algn="l">
              <a:lnSpc>
                <a:spcPts val="3934"/>
              </a:lnSpc>
              <a:spcBef>
                <a:spcPct val="0"/>
              </a:spcBef>
              <a:buFont typeface="Arial"/>
              <a:buChar char="•"/>
            </a:pPr>
            <a:r>
              <a:rPr lang="en-US" sz="2676">
                <a:solidFill>
                  <a:srgbClr val="211F1C"/>
                </a:solidFill>
                <a:latin typeface="Roboto Mono"/>
                <a:ea typeface="Roboto Mono"/>
                <a:cs typeface="Roboto Mono"/>
                <a:sym typeface="Roboto Mono"/>
              </a:rPr>
              <a:t>Social media</a:t>
            </a:r>
            <a:r>
              <a:rPr lang="en-US" sz="2676" u="none" strike="noStrike">
                <a:solidFill>
                  <a:srgbClr val="211F1C"/>
                </a:solidFill>
                <a:latin typeface="Roboto Mono"/>
                <a:ea typeface="Roboto Mono"/>
                <a:cs typeface="Roboto Mono"/>
                <a:sym typeface="Roboto Mono"/>
              </a:rPr>
              <a:t> has become an essential part of modern life.</a:t>
            </a:r>
          </a:p>
        </p:txBody>
      </p:sp>
      <p:sp>
        <p:nvSpPr>
          <p:cNvPr id="9" name="TextBox 9"/>
          <p:cNvSpPr txBox="1"/>
          <p:nvPr/>
        </p:nvSpPr>
        <p:spPr>
          <a:xfrm>
            <a:off x="8172553" y="4403400"/>
            <a:ext cx="11413305"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Billi</a:t>
            </a:r>
            <a:r>
              <a:rPr lang="en-US" sz="2799" u="none" strike="noStrike">
                <a:solidFill>
                  <a:srgbClr val="211F1C"/>
                </a:solidFill>
                <a:latin typeface="Roboto Mono"/>
                <a:ea typeface="Roboto Mono"/>
                <a:cs typeface="Roboto Mono"/>
                <a:sym typeface="Roboto Mono"/>
              </a:rPr>
              <a:t>ons of people use it daily for different purposes.</a:t>
            </a:r>
          </a:p>
        </p:txBody>
      </p:sp>
      <p:sp>
        <p:nvSpPr>
          <p:cNvPr id="10" name="TextBox 10"/>
          <p:cNvSpPr txBox="1"/>
          <p:nvPr/>
        </p:nvSpPr>
        <p:spPr>
          <a:xfrm>
            <a:off x="8172553" y="5822244"/>
            <a:ext cx="11413305"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It is not </a:t>
            </a:r>
            <a:r>
              <a:rPr lang="en-US" sz="2799" u="none" strike="noStrike">
                <a:solidFill>
                  <a:srgbClr val="211F1C"/>
                </a:solidFill>
                <a:latin typeface="Roboto Mono"/>
                <a:ea typeface="Roboto Mono"/>
                <a:cs typeface="Roboto Mono"/>
                <a:sym typeface="Roboto Mono"/>
              </a:rPr>
              <a:t>only a tool for fun, but also for learning, news, and career opportunities.</a:t>
            </a:r>
          </a:p>
        </p:txBody>
      </p:sp>
      <p:sp>
        <p:nvSpPr>
          <p:cNvPr id="11" name="TextBox 11"/>
          <p:cNvSpPr txBox="1"/>
          <p:nvPr/>
        </p:nvSpPr>
        <p:spPr>
          <a:xfrm>
            <a:off x="3581400" y="8109853"/>
            <a:ext cx="14409276" cy="525780"/>
          </a:xfrm>
          <a:prstGeom prst="rect">
            <a:avLst/>
          </a:prstGeom>
        </p:spPr>
        <p:txBody>
          <a:bodyPr lIns="0" tIns="0" rIns="0" bIns="0" rtlCol="0" anchor="t">
            <a:spAutoFit/>
          </a:bodyPr>
          <a:lstStyle/>
          <a:p>
            <a:pPr algn="l">
              <a:lnSpc>
                <a:spcPts val="4409"/>
              </a:lnSpc>
              <a:spcBef>
                <a:spcPct val="0"/>
              </a:spcBef>
            </a:pPr>
            <a:r>
              <a:rPr lang="en-US" sz="2999" b="1" u="none" strike="noStrike" dirty="0">
                <a:solidFill>
                  <a:srgbClr val="211F1C"/>
                </a:solidFill>
                <a:latin typeface="Roboto Mono Bold"/>
                <a:ea typeface="Roboto Mono Bold"/>
                <a:cs typeface="Roboto Mono Bold"/>
                <a:sym typeface="Roboto Mono Bold"/>
              </a:rPr>
              <a:t>Why do you think people prefer social media?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803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17724" y="3479341"/>
            <a:ext cx="8290277" cy="4333051"/>
          </a:xfrm>
          <a:custGeom>
            <a:avLst/>
            <a:gdLst/>
            <a:ahLst/>
            <a:cxnLst/>
            <a:rect l="l" t="t" r="r" b="b"/>
            <a:pathLst>
              <a:path w="8290277" h="4333051">
                <a:moveTo>
                  <a:pt x="0" y="0"/>
                </a:moveTo>
                <a:lnTo>
                  <a:pt x="8290277" y="0"/>
                </a:lnTo>
                <a:lnTo>
                  <a:pt x="8290277" y="4333051"/>
                </a:lnTo>
                <a:lnTo>
                  <a:pt x="0" y="4333051"/>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112616" y="649312"/>
            <a:ext cx="14062768" cy="1126425"/>
          </a:xfrm>
          <a:prstGeom prst="rect">
            <a:avLst/>
          </a:prstGeom>
        </p:spPr>
        <p:txBody>
          <a:bodyPr lIns="0" tIns="0" rIns="0" bIns="0" rtlCol="0" anchor="t">
            <a:spAutoFit/>
          </a:bodyPr>
          <a:lstStyle/>
          <a:p>
            <a:pPr algn="ctr">
              <a:lnSpc>
                <a:spcPts val="8475"/>
              </a:lnSpc>
            </a:pPr>
            <a:r>
              <a:rPr lang="en-US" sz="8392">
                <a:solidFill>
                  <a:srgbClr val="211F1C"/>
                </a:solidFill>
                <a:latin typeface="Anton"/>
                <a:ea typeface="Anton"/>
                <a:cs typeface="Anton"/>
                <a:sym typeface="Anton"/>
              </a:rPr>
              <a:t>1. EASY COMMUNICATION</a:t>
            </a:r>
          </a:p>
        </p:txBody>
      </p:sp>
      <p:sp>
        <p:nvSpPr>
          <p:cNvPr id="8" name="TextBox 8"/>
          <p:cNvSpPr txBox="1"/>
          <p:nvPr/>
        </p:nvSpPr>
        <p:spPr>
          <a:xfrm>
            <a:off x="8172553" y="2966854"/>
            <a:ext cx="10115447" cy="958299"/>
          </a:xfrm>
          <a:prstGeom prst="rect">
            <a:avLst/>
          </a:prstGeom>
        </p:spPr>
        <p:txBody>
          <a:bodyPr lIns="0" tIns="0" rIns="0" bIns="0" rtlCol="0" anchor="t">
            <a:spAutoFit/>
          </a:bodyPr>
          <a:lstStyle/>
          <a:p>
            <a:pPr marL="577904" lvl="1" indent="-288952" algn="l">
              <a:lnSpc>
                <a:spcPts val="3934"/>
              </a:lnSpc>
              <a:spcBef>
                <a:spcPct val="0"/>
              </a:spcBef>
              <a:buFont typeface="Arial"/>
              <a:buChar char="•"/>
            </a:pPr>
            <a:r>
              <a:rPr lang="en-US" sz="2676">
                <a:solidFill>
                  <a:srgbClr val="211F1C"/>
                </a:solidFill>
                <a:latin typeface="Roboto Mono"/>
                <a:ea typeface="Roboto Mono"/>
                <a:cs typeface="Roboto Mono"/>
                <a:sym typeface="Roboto Mono"/>
              </a:rPr>
              <a:t>Social media</a:t>
            </a:r>
            <a:r>
              <a:rPr lang="en-US" sz="2676" u="none" strike="noStrike">
                <a:solidFill>
                  <a:srgbClr val="211F1C"/>
                </a:solidFill>
                <a:latin typeface="Roboto Mono"/>
                <a:ea typeface="Roboto Mono"/>
                <a:cs typeface="Roboto Mono"/>
                <a:sym typeface="Roboto Mono"/>
              </a:rPr>
              <a:t> makes it simple to connect with anyone, anytime, anywhere.</a:t>
            </a:r>
          </a:p>
        </p:txBody>
      </p:sp>
      <p:sp>
        <p:nvSpPr>
          <p:cNvPr id="9" name="TextBox 9"/>
          <p:cNvSpPr txBox="1"/>
          <p:nvPr/>
        </p:nvSpPr>
        <p:spPr>
          <a:xfrm>
            <a:off x="8172553" y="4343781"/>
            <a:ext cx="10115447" cy="152323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Free messaging, voice, a</a:t>
            </a:r>
            <a:r>
              <a:rPr lang="en-US" sz="2799" u="none" strike="noStrike">
                <a:solidFill>
                  <a:srgbClr val="211F1C"/>
                </a:solidFill>
                <a:latin typeface="Roboto Mono"/>
                <a:ea typeface="Roboto Mono"/>
                <a:cs typeface="Roboto Mono"/>
                <a:sym typeface="Roboto Mono"/>
              </a:rPr>
              <a:t>nd video calls allow people to stay close even if they are far apart.</a:t>
            </a:r>
          </a:p>
        </p:txBody>
      </p:sp>
      <p:sp>
        <p:nvSpPr>
          <p:cNvPr id="10" name="TextBox 10"/>
          <p:cNvSpPr txBox="1"/>
          <p:nvPr/>
        </p:nvSpPr>
        <p:spPr>
          <a:xfrm>
            <a:off x="8172553" y="5985130"/>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Sharing photos, st</a:t>
            </a:r>
            <a:r>
              <a:rPr lang="en-US" sz="2799" u="none" strike="noStrike">
                <a:solidFill>
                  <a:srgbClr val="211F1C"/>
                </a:solidFill>
                <a:latin typeface="Roboto Mono"/>
                <a:ea typeface="Roboto Mono"/>
                <a:cs typeface="Roboto Mono"/>
                <a:sym typeface="Roboto Mono"/>
              </a:rPr>
              <a:t>ories, and life updates has become faster and easier than ever.</a:t>
            </a:r>
          </a:p>
        </p:txBody>
      </p:sp>
      <p:sp>
        <p:nvSpPr>
          <p:cNvPr id="11" name="TextBox 11"/>
          <p:cNvSpPr txBox="1"/>
          <p:nvPr/>
        </p:nvSpPr>
        <p:spPr>
          <a:xfrm>
            <a:off x="8172553" y="7520000"/>
            <a:ext cx="10115447" cy="152323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It breaks down distance and time barriers, making global communicati</a:t>
            </a:r>
            <a:r>
              <a:rPr lang="en-US" sz="2799" u="none" strike="noStrike">
                <a:solidFill>
                  <a:srgbClr val="211F1C"/>
                </a:solidFill>
                <a:latin typeface="Roboto Mono"/>
                <a:ea typeface="Roboto Mono"/>
                <a:cs typeface="Roboto Mono"/>
                <a:sym typeface="Roboto Mono"/>
              </a:rPr>
              <a:t>on possible.</a:t>
            </a:r>
          </a:p>
          <a:p>
            <a:pPr algn="l">
              <a:lnSpc>
                <a:spcPts val="4115"/>
              </a:lnSpc>
              <a:spcBef>
                <a:spcPct val="0"/>
              </a:spcBef>
            </a:pPr>
            <a:endParaRPr lang="en-US" sz="2799" u="none" strike="noStrike">
              <a:solidFill>
                <a:srgbClr val="211F1C"/>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803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2417252"/>
            <a:ext cx="8172553" cy="6176929"/>
          </a:xfrm>
          <a:custGeom>
            <a:avLst/>
            <a:gdLst/>
            <a:ahLst/>
            <a:cxnLst/>
            <a:rect l="l" t="t" r="r" b="b"/>
            <a:pathLst>
              <a:path w="8172553" h="6176929">
                <a:moveTo>
                  <a:pt x="0" y="0"/>
                </a:moveTo>
                <a:lnTo>
                  <a:pt x="8172553" y="0"/>
                </a:lnTo>
                <a:lnTo>
                  <a:pt x="8172553" y="6176930"/>
                </a:lnTo>
                <a:lnTo>
                  <a:pt x="0" y="6176930"/>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112616" y="649312"/>
            <a:ext cx="14062768" cy="1126425"/>
          </a:xfrm>
          <a:prstGeom prst="rect">
            <a:avLst/>
          </a:prstGeom>
        </p:spPr>
        <p:txBody>
          <a:bodyPr lIns="0" tIns="0" rIns="0" bIns="0" rtlCol="0" anchor="t">
            <a:spAutoFit/>
          </a:bodyPr>
          <a:lstStyle/>
          <a:p>
            <a:pPr algn="ctr">
              <a:lnSpc>
                <a:spcPts val="8475"/>
              </a:lnSpc>
            </a:pPr>
            <a:r>
              <a:rPr lang="en-US" sz="8392">
                <a:solidFill>
                  <a:srgbClr val="211F1C"/>
                </a:solidFill>
                <a:latin typeface="Anton"/>
                <a:ea typeface="Anton"/>
                <a:cs typeface="Anton"/>
                <a:sym typeface="Anton"/>
              </a:rPr>
              <a:t>2. ENTERTAINMENT &amp; NEWS</a:t>
            </a:r>
          </a:p>
        </p:txBody>
      </p:sp>
      <p:sp>
        <p:nvSpPr>
          <p:cNvPr id="8" name="TextBox 8"/>
          <p:cNvSpPr txBox="1"/>
          <p:nvPr/>
        </p:nvSpPr>
        <p:spPr>
          <a:xfrm>
            <a:off x="8172553" y="2966854"/>
            <a:ext cx="10115447" cy="958299"/>
          </a:xfrm>
          <a:prstGeom prst="rect">
            <a:avLst/>
          </a:prstGeom>
        </p:spPr>
        <p:txBody>
          <a:bodyPr lIns="0" tIns="0" rIns="0" bIns="0" rtlCol="0" anchor="t">
            <a:spAutoFit/>
          </a:bodyPr>
          <a:lstStyle/>
          <a:p>
            <a:pPr marL="577904" lvl="1" indent="-288952" algn="l">
              <a:lnSpc>
                <a:spcPts val="3934"/>
              </a:lnSpc>
              <a:spcBef>
                <a:spcPct val="0"/>
              </a:spcBef>
              <a:buFont typeface="Arial"/>
              <a:buChar char="•"/>
            </a:pPr>
            <a:r>
              <a:rPr lang="en-US" sz="2676">
                <a:solidFill>
                  <a:srgbClr val="211F1C"/>
                </a:solidFill>
                <a:latin typeface="Roboto Mono"/>
                <a:ea typeface="Roboto Mono"/>
                <a:cs typeface="Roboto Mono"/>
                <a:sym typeface="Roboto Mono"/>
              </a:rPr>
              <a:t>People use social media</a:t>
            </a:r>
            <a:r>
              <a:rPr lang="en-US" sz="2676" u="none" strike="noStrike">
                <a:solidFill>
                  <a:srgbClr val="211F1C"/>
                </a:solidFill>
                <a:latin typeface="Roboto Mono"/>
                <a:ea typeface="Roboto Mono"/>
                <a:cs typeface="Roboto Mono"/>
                <a:sym typeface="Roboto Mono"/>
              </a:rPr>
              <a:t> for entertainment: videos, reels, memes, and live streams.</a:t>
            </a:r>
          </a:p>
        </p:txBody>
      </p:sp>
      <p:sp>
        <p:nvSpPr>
          <p:cNvPr id="9" name="TextBox 9"/>
          <p:cNvSpPr txBox="1"/>
          <p:nvPr/>
        </p:nvSpPr>
        <p:spPr>
          <a:xfrm>
            <a:off x="8172553" y="4343781"/>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It is also a quick source of</a:t>
            </a:r>
            <a:r>
              <a:rPr lang="en-US" sz="2799" u="none" strike="noStrike">
                <a:solidFill>
                  <a:srgbClr val="211F1C"/>
                </a:solidFill>
                <a:latin typeface="Roboto Mono"/>
                <a:ea typeface="Roboto Mono"/>
                <a:cs typeface="Roboto Mono"/>
                <a:sym typeface="Roboto Mono"/>
              </a:rPr>
              <a:t> information and breaking news around the world.</a:t>
            </a:r>
          </a:p>
        </p:txBody>
      </p:sp>
      <p:sp>
        <p:nvSpPr>
          <p:cNvPr id="10" name="TextBox 10"/>
          <p:cNvSpPr txBox="1"/>
          <p:nvPr/>
        </p:nvSpPr>
        <p:spPr>
          <a:xfrm>
            <a:off x="8172553" y="5985130"/>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Social platforms let us f</a:t>
            </a:r>
            <a:r>
              <a:rPr lang="en-US" sz="2799" u="none" strike="noStrike">
                <a:solidFill>
                  <a:srgbClr val="211F1C"/>
                </a:solidFill>
                <a:latin typeface="Roboto Mono"/>
                <a:ea typeface="Roboto Mono"/>
                <a:cs typeface="Roboto Mono"/>
                <a:sym typeface="Roboto Mono"/>
              </a:rPr>
              <a:t>ollow celebrities, influencers, and global trends instantly.</a:t>
            </a:r>
          </a:p>
        </p:txBody>
      </p:sp>
      <p:sp>
        <p:nvSpPr>
          <p:cNvPr id="11" name="TextBox 11"/>
          <p:cNvSpPr txBox="1"/>
          <p:nvPr/>
        </p:nvSpPr>
        <p:spPr>
          <a:xfrm>
            <a:off x="8172553" y="7520000"/>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Unlike traditional media, social media gives real-time updates anytime,</a:t>
            </a:r>
            <a:r>
              <a:rPr lang="en-US" sz="2799" u="none" strike="noStrike">
                <a:solidFill>
                  <a:srgbClr val="211F1C"/>
                </a:solidFill>
                <a:latin typeface="Roboto Mono"/>
                <a:ea typeface="Roboto Mono"/>
                <a:cs typeface="Roboto Mono"/>
                <a:sym typeface="Roboto Mono"/>
              </a:rPr>
              <a:t> anywhere.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803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1870379"/>
            <a:ext cx="6954348" cy="7078217"/>
          </a:xfrm>
          <a:custGeom>
            <a:avLst/>
            <a:gdLst/>
            <a:ahLst/>
            <a:cxnLst/>
            <a:rect l="l" t="t" r="r" b="b"/>
            <a:pathLst>
              <a:path w="6954348" h="7078217">
                <a:moveTo>
                  <a:pt x="0" y="0"/>
                </a:moveTo>
                <a:lnTo>
                  <a:pt x="6954348" y="0"/>
                </a:lnTo>
                <a:lnTo>
                  <a:pt x="6954348" y="7078217"/>
                </a:lnTo>
                <a:lnTo>
                  <a:pt x="0" y="7078217"/>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112616" y="649312"/>
            <a:ext cx="14062768" cy="1126425"/>
          </a:xfrm>
          <a:prstGeom prst="rect">
            <a:avLst/>
          </a:prstGeom>
        </p:spPr>
        <p:txBody>
          <a:bodyPr lIns="0" tIns="0" rIns="0" bIns="0" rtlCol="0" anchor="t">
            <a:spAutoFit/>
          </a:bodyPr>
          <a:lstStyle/>
          <a:p>
            <a:pPr algn="ctr">
              <a:lnSpc>
                <a:spcPts val="8475"/>
              </a:lnSpc>
            </a:pPr>
            <a:r>
              <a:rPr lang="en-US" sz="8392">
                <a:solidFill>
                  <a:srgbClr val="211F1C"/>
                </a:solidFill>
                <a:latin typeface="Anton"/>
                <a:ea typeface="Anton"/>
                <a:cs typeface="Anton"/>
                <a:sym typeface="Anton"/>
              </a:rPr>
              <a:t>3. SENSE OF COMMUNITY</a:t>
            </a:r>
          </a:p>
        </p:txBody>
      </p:sp>
      <p:sp>
        <p:nvSpPr>
          <p:cNvPr id="8" name="TextBox 8"/>
          <p:cNvSpPr txBox="1"/>
          <p:nvPr/>
        </p:nvSpPr>
        <p:spPr>
          <a:xfrm>
            <a:off x="7143853" y="2369794"/>
            <a:ext cx="11144147" cy="958299"/>
          </a:xfrm>
          <a:prstGeom prst="rect">
            <a:avLst/>
          </a:prstGeom>
        </p:spPr>
        <p:txBody>
          <a:bodyPr lIns="0" tIns="0" rIns="0" bIns="0" rtlCol="0" anchor="t">
            <a:spAutoFit/>
          </a:bodyPr>
          <a:lstStyle/>
          <a:p>
            <a:pPr marL="577904" lvl="1" indent="-288952" algn="l">
              <a:lnSpc>
                <a:spcPts val="3934"/>
              </a:lnSpc>
              <a:spcBef>
                <a:spcPct val="0"/>
              </a:spcBef>
              <a:buFont typeface="Arial"/>
              <a:buChar char="•"/>
            </a:pPr>
            <a:r>
              <a:rPr lang="en-US" sz="2676">
                <a:solidFill>
                  <a:srgbClr val="211F1C"/>
                </a:solidFill>
                <a:latin typeface="Roboto Mono"/>
                <a:ea typeface="Roboto Mono"/>
                <a:cs typeface="Roboto Mono"/>
                <a:sym typeface="Roboto Mono"/>
              </a:rPr>
              <a:t>Social media</a:t>
            </a:r>
            <a:r>
              <a:rPr lang="en-US" sz="2676" u="none" strike="noStrike">
                <a:solidFill>
                  <a:srgbClr val="211F1C"/>
                </a:solidFill>
                <a:latin typeface="Roboto Mono"/>
                <a:ea typeface="Roboto Mono"/>
                <a:cs typeface="Roboto Mono"/>
                <a:sym typeface="Roboto Mono"/>
              </a:rPr>
              <a:t> helps people find others with the same interests, hobbies, or goals.</a:t>
            </a:r>
          </a:p>
        </p:txBody>
      </p:sp>
      <p:sp>
        <p:nvSpPr>
          <p:cNvPr id="9" name="TextBox 9"/>
          <p:cNvSpPr txBox="1"/>
          <p:nvPr/>
        </p:nvSpPr>
        <p:spPr>
          <a:xfrm>
            <a:off x="7143853" y="3909118"/>
            <a:ext cx="111441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Online groups and communities</a:t>
            </a:r>
            <a:r>
              <a:rPr lang="en-US" sz="2799" u="none" strike="noStrike">
                <a:solidFill>
                  <a:srgbClr val="211F1C"/>
                </a:solidFill>
                <a:latin typeface="Roboto Mono"/>
                <a:ea typeface="Roboto Mono"/>
                <a:cs typeface="Roboto Mono"/>
                <a:sym typeface="Roboto Mono"/>
              </a:rPr>
              <a:t> create a feeling of belonging and support.</a:t>
            </a:r>
          </a:p>
        </p:txBody>
      </p:sp>
      <p:sp>
        <p:nvSpPr>
          <p:cNvPr id="10" name="TextBox 10"/>
          <p:cNvSpPr txBox="1"/>
          <p:nvPr/>
        </p:nvSpPr>
        <p:spPr>
          <a:xfrm>
            <a:off x="7143853" y="5333288"/>
            <a:ext cx="111441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People can</a:t>
            </a:r>
            <a:r>
              <a:rPr lang="en-US" sz="2799" u="none" strike="noStrike">
                <a:solidFill>
                  <a:srgbClr val="211F1C"/>
                </a:solidFill>
                <a:latin typeface="Roboto Mono"/>
                <a:ea typeface="Roboto Mono"/>
                <a:cs typeface="Roboto Mono"/>
                <a:sym typeface="Roboto Mono"/>
              </a:rPr>
              <a:t> celebrate events, share cultures, and connect with different backgrounds.</a:t>
            </a:r>
          </a:p>
        </p:txBody>
      </p:sp>
      <p:sp>
        <p:nvSpPr>
          <p:cNvPr id="11" name="TextBox 11"/>
          <p:cNvSpPr txBox="1"/>
          <p:nvPr/>
        </p:nvSpPr>
        <p:spPr>
          <a:xfrm>
            <a:off x="7143853" y="6923201"/>
            <a:ext cx="111441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It builds relationships and friendships beyond physical</a:t>
            </a:r>
            <a:r>
              <a:rPr lang="en-US" sz="2799" u="none" strike="noStrike">
                <a:solidFill>
                  <a:srgbClr val="211F1C"/>
                </a:solidFill>
                <a:latin typeface="Roboto Mono"/>
                <a:ea typeface="Roboto Mono"/>
                <a:cs typeface="Roboto Mono"/>
                <a:sym typeface="Roboto Mono"/>
              </a:rPr>
              <a:t> borders.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803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1775738"/>
            <a:ext cx="7143853" cy="7143853"/>
          </a:xfrm>
          <a:custGeom>
            <a:avLst/>
            <a:gdLst/>
            <a:ahLst/>
            <a:cxnLst/>
            <a:rect l="l" t="t" r="r" b="b"/>
            <a:pathLst>
              <a:path w="7143853" h="7143853">
                <a:moveTo>
                  <a:pt x="0" y="0"/>
                </a:moveTo>
                <a:lnTo>
                  <a:pt x="7143853" y="0"/>
                </a:lnTo>
                <a:lnTo>
                  <a:pt x="7143853" y="7143852"/>
                </a:lnTo>
                <a:lnTo>
                  <a:pt x="0" y="7143852"/>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112616" y="649312"/>
            <a:ext cx="14062768" cy="1126425"/>
          </a:xfrm>
          <a:prstGeom prst="rect">
            <a:avLst/>
          </a:prstGeom>
        </p:spPr>
        <p:txBody>
          <a:bodyPr lIns="0" tIns="0" rIns="0" bIns="0" rtlCol="0" anchor="t">
            <a:spAutoFit/>
          </a:bodyPr>
          <a:lstStyle/>
          <a:p>
            <a:pPr algn="ctr">
              <a:lnSpc>
                <a:spcPts val="8475"/>
              </a:lnSpc>
            </a:pPr>
            <a:r>
              <a:rPr lang="en-US" sz="8392">
                <a:solidFill>
                  <a:srgbClr val="211F1C"/>
                </a:solidFill>
                <a:latin typeface="Anton"/>
                <a:ea typeface="Anton"/>
                <a:cs typeface="Anton"/>
                <a:sym typeface="Anton"/>
              </a:rPr>
              <a:t>4. PERSONAL BRANDING</a:t>
            </a:r>
          </a:p>
        </p:txBody>
      </p:sp>
      <p:sp>
        <p:nvSpPr>
          <p:cNvPr id="8" name="TextBox 8"/>
          <p:cNvSpPr txBox="1"/>
          <p:nvPr/>
        </p:nvSpPr>
        <p:spPr>
          <a:xfrm>
            <a:off x="7143853" y="2587116"/>
            <a:ext cx="11144147" cy="958299"/>
          </a:xfrm>
          <a:prstGeom prst="rect">
            <a:avLst/>
          </a:prstGeom>
        </p:spPr>
        <p:txBody>
          <a:bodyPr lIns="0" tIns="0" rIns="0" bIns="0" rtlCol="0" anchor="t">
            <a:spAutoFit/>
          </a:bodyPr>
          <a:lstStyle/>
          <a:p>
            <a:pPr marL="577904" lvl="1" indent="-288952" algn="l">
              <a:lnSpc>
                <a:spcPts val="3934"/>
              </a:lnSpc>
              <a:spcBef>
                <a:spcPct val="0"/>
              </a:spcBef>
              <a:buFont typeface="Arial"/>
              <a:buChar char="•"/>
            </a:pPr>
            <a:r>
              <a:rPr lang="en-US" sz="2676">
                <a:solidFill>
                  <a:srgbClr val="211F1C"/>
                </a:solidFill>
                <a:latin typeface="Roboto Mono"/>
                <a:ea typeface="Roboto Mono"/>
                <a:cs typeface="Roboto Mono"/>
                <a:sym typeface="Roboto Mono"/>
              </a:rPr>
              <a:t>Social media</a:t>
            </a:r>
            <a:r>
              <a:rPr lang="en-US" sz="2676" u="none" strike="noStrike">
                <a:solidFill>
                  <a:srgbClr val="211F1C"/>
                </a:solidFill>
                <a:latin typeface="Roboto Mono"/>
                <a:ea typeface="Roboto Mono"/>
                <a:cs typeface="Roboto Mono"/>
                <a:sym typeface="Roboto Mono"/>
              </a:rPr>
              <a:t> allows individuals to create and control their online identity.</a:t>
            </a:r>
          </a:p>
        </p:txBody>
      </p:sp>
      <p:sp>
        <p:nvSpPr>
          <p:cNvPr id="9" name="TextBox 9"/>
          <p:cNvSpPr txBox="1"/>
          <p:nvPr/>
        </p:nvSpPr>
        <p:spPr>
          <a:xfrm>
            <a:off x="7143853" y="4236854"/>
            <a:ext cx="111441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People share skills,</a:t>
            </a:r>
            <a:r>
              <a:rPr lang="en-US" sz="2799" u="none" strike="noStrike">
                <a:solidFill>
                  <a:srgbClr val="211F1C"/>
                </a:solidFill>
                <a:latin typeface="Roboto Mono"/>
                <a:ea typeface="Roboto Mono"/>
                <a:cs typeface="Roboto Mono"/>
                <a:sym typeface="Roboto Mono"/>
              </a:rPr>
              <a:t> talents, and achievements to build credibility.</a:t>
            </a:r>
          </a:p>
        </p:txBody>
      </p:sp>
      <p:sp>
        <p:nvSpPr>
          <p:cNvPr id="10" name="TextBox 10"/>
          <p:cNvSpPr txBox="1"/>
          <p:nvPr/>
        </p:nvSpPr>
        <p:spPr>
          <a:xfrm>
            <a:off x="7143853" y="5799102"/>
            <a:ext cx="111441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Businesses and</a:t>
            </a:r>
            <a:r>
              <a:rPr lang="en-US" sz="2799" u="none" strike="noStrike">
                <a:solidFill>
                  <a:srgbClr val="211F1C"/>
                </a:solidFill>
                <a:latin typeface="Roboto Mono"/>
                <a:ea typeface="Roboto Mono"/>
                <a:cs typeface="Roboto Mono"/>
                <a:sym typeface="Roboto Mono"/>
              </a:rPr>
              <a:t> freelancers use it for promotion, marketing, and growth.</a:t>
            </a:r>
          </a:p>
        </p:txBody>
      </p:sp>
      <p:sp>
        <p:nvSpPr>
          <p:cNvPr id="11" name="TextBox 11"/>
          <p:cNvSpPr txBox="1"/>
          <p:nvPr/>
        </p:nvSpPr>
        <p:spPr>
          <a:xfrm>
            <a:off x="7143853" y="7361351"/>
            <a:ext cx="111441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Personal branding on social media can lead to career opportunities and succ</a:t>
            </a:r>
            <a:r>
              <a:rPr lang="en-US" sz="2799" u="none" strike="noStrike">
                <a:solidFill>
                  <a:srgbClr val="211F1C"/>
                </a:solidFill>
                <a:latin typeface="Roboto Mono"/>
                <a:ea typeface="Roboto Mono"/>
                <a:cs typeface="Roboto Mono"/>
                <a:sym typeface="Roboto Mono"/>
              </a:rPr>
              <a:t>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809625" y="2857500"/>
            <a:ext cx="6547114" cy="1115135"/>
          </a:xfrm>
          <a:prstGeom prst="rect">
            <a:avLst/>
          </a:prstGeom>
        </p:spPr>
        <p:txBody>
          <a:bodyPr lIns="0" tIns="0" rIns="0" bIns="0" rtlCol="0" anchor="t">
            <a:spAutoFit/>
          </a:bodyPr>
          <a:lstStyle/>
          <a:p>
            <a:pPr algn="l">
              <a:lnSpc>
                <a:spcPts val="8475"/>
              </a:lnSpc>
            </a:pPr>
            <a:r>
              <a:rPr lang="en-US" sz="8392" dirty="0">
                <a:solidFill>
                  <a:srgbClr val="211F1C"/>
                </a:solidFill>
                <a:latin typeface="Anton"/>
                <a:ea typeface="Anton"/>
                <a:cs typeface="Anton"/>
                <a:sym typeface="Anton"/>
              </a:rPr>
              <a:t>AGE RANGE</a:t>
            </a:r>
          </a:p>
        </p:txBody>
      </p:sp>
      <p:sp>
        <p:nvSpPr>
          <p:cNvPr id="6" name="TextBox 6"/>
          <p:cNvSpPr txBox="1"/>
          <p:nvPr/>
        </p:nvSpPr>
        <p:spPr>
          <a:xfrm>
            <a:off x="520863" y="4532755"/>
            <a:ext cx="6066488" cy="959511"/>
          </a:xfrm>
          <a:prstGeom prst="rect">
            <a:avLst/>
          </a:prstGeom>
        </p:spPr>
        <p:txBody>
          <a:bodyPr lIns="0" tIns="0" rIns="0" bIns="0" rtlCol="0" anchor="t">
            <a:spAutoFit/>
          </a:bodyPr>
          <a:lstStyle/>
          <a:p>
            <a:pPr marL="0" lvl="0" indent="0" algn="ctr">
              <a:lnSpc>
                <a:spcPts val="2557"/>
              </a:lnSpc>
              <a:spcBef>
                <a:spcPct val="0"/>
              </a:spcBef>
            </a:pPr>
            <a:r>
              <a:rPr lang="en-US" sz="1739" dirty="0">
                <a:solidFill>
                  <a:srgbClr val="211F1C"/>
                </a:solidFill>
                <a:latin typeface="Roboto Mono"/>
                <a:ea typeface="Roboto Mono"/>
                <a:cs typeface="Roboto Mono"/>
                <a:sym typeface="Roboto Mono"/>
              </a:rPr>
              <a:t>Not only adults use social media but all of ages use it so  let us  see who is using it and how </a:t>
            </a:r>
          </a:p>
        </p:txBody>
      </p:sp>
      <p:grpSp>
        <p:nvGrpSpPr>
          <p:cNvPr id="7" name="Group 7"/>
          <p:cNvGrpSpPr/>
          <p:nvPr/>
        </p:nvGrpSpPr>
        <p:grpSpPr>
          <a:xfrm>
            <a:off x="7718910" y="2134127"/>
            <a:ext cx="9759465" cy="6018746"/>
            <a:chOff x="0" y="0"/>
            <a:chExt cx="3113186" cy="1919929"/>
          </a:xfrm>
        </p:grpSpPr>
        <p:sp>
          <p:nvSpPr>
            <p:cNvPr id="8" name="Freeform 8"/>
            <p:cNvSpPr/>
            <p:nvPr/>
          </p:nvSpPr>
          <p:spPr>
            <a:xfrm>
              <a:off x="0" y="0"/>
              <a:ext cx="3113186" cy="1919929"/>
            </a:xfrm>
            <a:custGeom>
              <a:avLst/>
              <a:gdLst/>
              <a:ahLst/>
              <a:cxnLst/>
              <a:rect l="l" t="t" r="r" b="b"/>
              <a:pathLst>
                <a:path w="3113186" h="1919929">
                  <a:moveTo>
                    <a:pt x="28558" y="0"/>
                  </a:moveTo>
                  <a:lnTo>
                    <a:pt x="3084628" y="0"/>
                  </a:lnTo>
                  <a:cubicBezTo>
                    <a:pt x="3100400" y="0"/>
                    <a:pt x="3113186" y="12786"/>
                    <a:pt x="3113186" y="28558"/>
                  </a:cubicBezTo>
                  <a:lnTo>
                    <a:pt x="3113186" y="1891371"/>
                  </a:lnTo>
                  <a:cubicBezTo>
                    <a:pt x="3113186" y="1907143"/>
                    <a:pt x="3100400" y="1919929"/>
                    <a:pt x="3084628" y="1919929"/>
                  </a:cubicBezTo>
                  <a:lnTo>
                    <a:pt x="28558" y="1919929"/>
                  </a:lnTo>
                  <a:cubicBezTo>
                    <a:pt x="12786" y="1919929"/>
                    <a:pt x="0" y="1907143"/>
                    <a:pt x="0" y="1891371"/>
                  </a:cubicBezTo>
                  <a:lnTo>
                    <a:pt x="0" y="28558"/>
                  </a:lnTo>
                  <a:cubicBezTo>
                    <a:pt x="0" y="12786"/>
                    <a:pt x="12786" y="0"/>
                    <a:pt x="28558" y="0"/>
                  </a:cubicBezTo>
                  <a:close/>
                </a:path>
              </a:pathLst>
            </a:custGeom>
            <a:solidFill>
              <a:srgbClr val="F1F1F1"/>
            </a:solidFill>
            <a:ln w="19050" cap="rnd">
              <a:solidFill>
                <a:srgbClr val="000000"/>
              </a:solidFill>
              <a:prstDash val="solid"/>
              <a:round/>
            </a:ln>
          </p:spPr>
          <p:txBody>
            <a:bodyPr/>
            <a:lstStyle/>
            <a:p>
              <a:endParaRPr lang="en-US"/>
            </a:p>
          </p:txBody>
        </p:sp>
        <p:sp>
          <p:nvSpPr>
            <p:cNvPr id="9" name="TextBox 9"/>
            <p:cNvSpPr txBox="1"/>
            <p:nvPr/>
          </p:nvSpPr>
          <p:spPr>
            <a:xfrm>
              <a:off x="0" y="-38100"/>
              <a:ext cx="3113186" cy="1958029"/>
            </a:xfrm>
            <a:prstGeom prst="rect">
              <a:avLst/>
            </a:prstGeom>
          </p:spPr>
          <p:txBody>
            <a:bodyPr lIns="50800" tIns="50800" rIns="50800" bIns="50800" rtlCol="0" anchor="ctr"/>
            <a:lstStyle/>
            <a:p>
              <a:pPr algn="ctr">
                <a:lnSpc>
                  <a:spcPts val="2116"/>
                </a:lnSpc>
              </a:pPr>
              <a:endParaRPr/>
            </a:p>
          </p:txBody>
        </p:sp>
      </p:grpSp>
      <p:sp>
        <p:nvSpPr>
          <p:cNvPr id="11" name="Freeform 11"/>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14" name="Chart 13">
            <a:extLst>
              <a:ext uri="{FF2B5EF4-FFF2-40B4-BE49-F238E27FC236}">
                <a16:creationId xmlns:a16="http://schemas.microsoft.com/office/drawing/2014/main" id="{39D36C67-8EBF-1865-B4D4-491D26ACE5A0}"/>
              </a:ext>
            </a:extLst>
          </p:cNvPr>
          <p:cNvGraphicFramePr/>
          <p:nvPr>
            <p:extLst>
              <p:ext uri="{D42A27DB-BD31-4B8C-83A1-F6EECF244321}">
                <p14:modId xmlns:p14="http://schemas.microsoft.com/office/powerpoint/2010/main" val="207699827"/>
              </p:ext>
            </p:extLst>
          </p:nvPr>
        </p:nvGraphicFramePr>
        <p:xfrm>
          <a:off x="7718910" y="1826494"/>
          <a:ext cx="10048227" cy="663401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4503442" y="638734"/>
            <a:ext cx="4119990" cy="9009533"/>
            <a:chOff x="0" y="0"/>
            <a:chExt cx="1314242" cy="2873964"/>
          </a:xfrm>
        </p:grpSpPr>
        <p:sp>
          <p:nvSpPr>
            <p:cNvPr id="6" name="Freeform 6"/>
            <p:cNvSpPr/>
            <p:nvPr/>
          </p:nvSpPr>
          <p:spPr>
            <a:xfrm>
              <a:off x="0" y="0"/>
              <a:ext cx="1314242" cy="2873964"/>
            </a:xfrm>
            <a:custGeom>
              <a:avLst/>
              <a:gdLst/>
              <a:ahLst/>
              <a:cxnLst/>
              <a:rect l="l" t="t" r="r" b="b"/>
              <a:pathLst>
                <a:path w="1314242" h="2873964">
                  <a:moveTo>
                    <a:pt x="67648" y="0"/>
                  </a:moveTo>
                  <a:lnTo>
                    <a:pt x="1246594" y="0"/>
                  </a:lnTo>
                  <a:cubicBezTo>
                    <a:pt x="1283955" y="0"/>
                    <a:pt x="1314242" y="30287"/>
                    <a:pt x="1314242" y="67648"/>
                  </a:cubicBezTo>
                  <a:lnTo>
                    <a:pt x="1314242" y="2806316"/>
                  </a:lnTo>
                  <a:cubicBezTo>
                    <a:pt x="1314242" y="2843677"/>
                    <a:pt x="1283955" y="2873964"/>
                    <a:pt x="1246594" y="2873964"/>
                  </a:cubicBezTo>
                  <a:lnTo>
                    <a:pt x="67648" y="2873964"/>
                  </a:lnTo>
                  <a:cubicBezTo>
                    <a:pt x="30287" y="2873964"/>
                    <a:pt x="0" y="2843677"/>
                    <a:pt x="0" y="2806316"/>
                  </a:cubicBezTo>
                  <a:lnTo>
                    <a:pt x="0" y="67648"/>
                  </a:lnTo>
                  <a:cubicBezTo>
                    <a:pt x="0" y="30287"/>
                    <a:pt x="30287" y="0"/>
                    <a:pt x="67648" y="0"/>
                  </a:cubicBezTo>
                  <a:close/>
                </a:path>
              </a:pathLst>
            </a:custGeom>
            <a:solidFill>
              <a:srgbClr val="F1F1F1"/>
            </a:solidFill>
            <a:ln w="19050" cap="rnd">
              <a:solidFill>
                <a:srgbClr val="000000"/>
              </a:solidFill>
              <a:prstDash val="solid"/>
              <a:round/>
            </a:ln>
          </p:spPr>
          <p:txBody>
            <a:bodyPr/>
            <a:lstStyle/>
            <a:p>
              <a:endParaRPr lang="en-US"/>
            </a:p>
          </p:txBody>
        </p:sp>
        <p:sp>
          <p:nvSpPr>
            <p:cNvPr id="7" name="TextBox 7"/>
            <p:cNvSpPr txBox="1"/>
            <p:nvPr/>
          </p:nvSpPr>
          <p:spPr>
            <a:xfrm>
              <a:off x="0" y="-38100"/>
              <a:ext cx="1314242" cy="2912064"/>
            </a:xfrm>
            <a:prstGeom prst="rect">
              <a:avLst/>
            </a:prstGeom>
          </p:spPr>
          <p:txBody>
            <a:bodyPr lIns="50800" tIns="50800" rIns="50800" bIns="50800" rtlCol="0" anchor="ctr"/>
            <a:lstStyle/>
            <a:p>
              <a:pPr algn="ctr">
                <a:lnSpc>
                  <a:spcPts val="2116"/>
                </a:lnSpc>
              </a:pPr>
              <a:endParaRPr/>
            </a:p>
          </p:txBody>
        </p:sp>
      </p:grpSp>
      <p:grpSp>
        <p:nvGrpSpPr>
          <p:cNvPr id="8" name="Group 8"/>
          <p:cNvGrpSpPr/>
          <p:nvPr/>
        </p:nvGrpSpPr>
        <p:grpSpPr>
          <a:xfrm>
            <a:off x="9166357" y="638734"/>
            <a:ext cx="3939958" cy="9009533"/>
            <a:chOff x="0" y="0"/>
            <a:chExt cx="1256813" cy="2873964"/>
          </a:xfrm>
        </p:grpSpPr>
        <p:sp>
          <p:nvSpPr>
            <p:cNvPr id="9" name="Freeform 9"/>
            <p:cNvSpPr/>
            <p:nvPr/>
          </p:nvSpPr>
          <p:spPr>
            <a:xfrm>
              <a:off x="0" y="0"/>
              <a:ext cx="1256813" cy="2873964"/>
            </a:xfrm>
            <a:custGeom>
              <a:avLst/>
              <a:gdLst/>
              <a:ahLst/>
              <a:cxnLst/>
              <a:rect l="l" t="t" r="r" b="b"/>
              <a:pathLst>
                <a:path w="1256813" h="2873964">
                  <a:moveTo>
                    <a:pt x="70739" y="0"/>
                  </a:moveTo>
                  <a:lnTo>
                    <a:pt x="1186074" y="0"/>
                  </a:lnTo>
                  <a:cubicBezTo>
                    <a:pt x="1225142" y="0"/>
                    <a:pt x="1256813" y="31671"/>
                    <a:pt x="1256813" y="70739"/>
                  </a:cubicBezTo>
                  <a:lnTo>
                    <a:pt x="1256813" y="2803225"/>
                  </a:lnTo>
                  <a:cubicBezTo>
                    <a:pt x="1256813" y="2821986"/>
                    <a:pt x="1249360" y="2839979"/>
                    <a:pt x="1236094" y="2853245"/>
                  </a:cubicBezTo>
                  <a:cubicBezTo>
                    <a:pt x="1222828" y="2866511"/>
                    <a:pt x="1204835" y="2873964"/>
                    <a:pt x="1186074" y="2873964"/>
                  </a:cubicBezTo>
                  <a:lnTo>
                    <a:pt x="70739" y="2873964"/>
                  </a:lnTo>
                  <a:cubicBezTo>
                    <a:pt x="31671" y="2873964"/>
                    <a:pt x="0" y="2842293"/>
                    <a:pt x="0" y="2803225"/>
                  </a:cubicBezTo>
                  <a:lnTo>
                    <a:pt x="0" y="70739"/>
                  </a:lnTo>
                  <a:cubicBezTo>
                    <a:pt x="0" y="31671"/>
                    <a:pt x="31671" y="0"/>
                    <a:pt x="70739" y="0"/>
                  </a:cubicBezTo>
                  <a:close/>
                </a:path>
              </a:pathLst>
            </a:custGeom>
            <a:solidFill>
              <a:srgbClr val="F1F1F1"/>
            </a:solidFill>
            <a:ln w="19050" cap="rnd">
              <a:solidFill>
                <a:srgbClr val="000000"/>
              </a:solidFill>
              <a:prstDash val="solid"/>
              <a:round/>
            </a:ln>
          </p:spPr>
          <p:txBody>
            <a:bodyPr/>
            <a:lstStyle/>
            <a:p>
              <a:endParaRPr lang="en-US"/>
            </a:p>
          </p:txBody>
        </p:sp>
        <p:sp>
          <p:nvSpPr>
            <p:cNvPr id="10" name="TextBox 10"/>
            <p:cNvSpPr txBox="1"/>
            <p:nvPr/>
          </p:nvSpPr>
          <p:spPr>
            <a:xfrm>
              <a:off x="0" y="-38100"/>
              <a:ext cx="1256813" cy="2912064"/>
            </a:xfrm>
            <a:prstGeom prst="rect">
              <a:avLst/>
            </a:prstGeom>
          </p:spPr>
          <p:txBody>
            <a:bodyPr lIns="50800" tIns="50800" rIns="50800" bIns="50800" rtlCol="0" anchor="ctr"/>
            <a:lstStyle/>
            <a:p>
              <a:pPr algn="ctr">
                <a:lnSpc>
                  <a:spcPts val="2116"/>
                </a:lnSpc>
              </a:pPr>
              <a:endParaRPr/>
            </a:p>
          </p:txBody>
        </p:sp>
      </p:grpSp>
      <p:grpSp>
        <p:nvGrpSpPr>
          <p:cNvPr id="11" name="Group 11"/>
          <p:cNvGrpSpPr/>
          <p:nvPr/>
        </p:nvGrpSpPr>
        <p:grpSpPr>
          <a:xfrm>
            <a:off x="13488931" y="638734"/>
            <a:ext cx="3989444" cy="9009533"/>
            <a:chOff x="0" y="0"/>
            <a:chExt cx="1272599" cy="2873964"/>
          </a:xfrm>
        </p:grpSpPr>
        <p:sp>
          <p:nvSpPr>
            <p:cNvPr id="12" name="Freeform 12"/>
            <p:cNvSpPr/>
            <p:nvPr/>
          </p:nvSpPr>
          <p:spPr>
            <a:xfrm>
              <a:off x="0" y="0"/>
              <a:ext cx="1272599" cy="2873964"/>
            </a:xfrm>
            <a:custGeom>
              <a:avLst/>
              <a:gdLst/>
              <a:ahLst/>
              <a:cxnLst/>
              <a:rect l="l" t="t" r="r" b="b"/>
              <a:pathLst>
                <a:path w="1272599" h="2873964">
                  <a:moveTo>
                    <a:pt x="69862" y="0"/>
                  </a:moveTo>
                  <a:lnTo>
                    <a:pt x="1202737" y="0"/>
                  </a:lnTo>
                  <a:cubicBezTo>
                    <a:pt x="1241320" y="0"/>
                    <a:pt x="1272599" y="31278"/>
                    <a:pt x="1272599" y="69862"/>
                  </a:cubicBezTo>
                  <a:lnTo>
                    <a:pt x="1272599" y="2804103"/>
                  </a:lnTo>
                  <a:cubicBezTo>
                    <a:pt x="1272599" y="2822631"/>
                    <a:pt x="1265238" y="2840401"/>
                    <a:pt x="1252137" y="2853502"/>
                  </a:cubicBezTo>
                  <a:cubicBezTo>
                    <a:pt x="1239035" y="2866604"/>
                    <a:pt x="1221265" y="2873964"/>
                    <a:pt x="1202737" y="2873964"/>
                  </a:cubicBezTo>
                  <a:lnTo>
                    <a:pt x="69862" y="2873964"/>
                  </a:lnTo>
                  <a:cubicBezTo>
                    <a:pt x="31278" y="2873964"/>
                    <a:pt x="0" y="2842686"/>
                    <a:pt x="0" y="2804103"/>
                  </a:cubicBezTo>
                  <a:lnTo>
                    <a:pt x="0" y="69862"/>
                  </a:lnTo>
                  <a:cubicBezTo>
                    <a:pt x="0" y="31278"/>
                    <a:pt x="31278" y="0"/>
                    <a:pt x="69862" y="0"/>
                  </a:cubicBezTo>
                  <a:close/>
                </a:path>
              </a:pathLst>
            </a:custGeom>
            <a:solidFill>
              <a:srgbClr val="F1F1F1"/>
            </a:solidFill>
            <a:ln w="19050" cap="rnd">
              <a:solidFill>
                <a:srgbClr val="000000"/>
              </a:solidFill>
              <a:prstDash val="solid"/>
              <a:round/>
            </a:ln>
          </p:spPr>
          <p:txBody>
            <a:bodyPr/>
            <a:lstStyle/>
            <a:p>
              <a:endParaRPr lang="en-US"/>
            </a:p>
          </p:txBody>
        </p:sp>
        <p:sp>
          <p:nvSpPr>
            <p:cNvPr id="13" name="TextBox 13"/>
            <p:cNvSpPr txBox="1"/>
            <p:nvPr/>
          </p:nvSpPr>
          <p:spPr>
            <a:xfrm>
              <a:off x="0" y="-38100"/>
              <a:ext cx="1272599" cy="2912064"/>
            </a:xfrm>
            <a:prstGeom prst="rect">
              <a:avLst/>
            </a:prstGeom>
          </p:spPr>
          <p:txBody>
            <a:bodyPr lIns="50800" tIns="50800" rIns="50800" bIns="50800" rtlCol="0" anchor="ctr"/>
            <a:lstStyle/>
            <a:p>
              <a:pPr algn="ctr">
                <a:lnSpc>
                  <a:spcPts val="2116"/>
                </a:lnSpc>
              </a:pPr>
              <a:endParaRPr/>
            </a:p>
          </p:txBody>
        </p:sp>
      </p:grpSp>
      <p:grpSp>
        <p:nvGrpSpPr>
          <p:cNvPr id="14" name="Group 14"/>
          <p:cNvGrpSpPr>
            <a:grpSpLocks noChangeAspect="1"/>
          </p:cNvGrpSpPr>
          <p:nvPr/>
        </p:nvGrpSpPr>
        <p:grpSpPr>
          <a:xfrm>
            <a:off x="5449109" y="811674"/>
            <a:ext cx="2390581" cy="5175129"/>
            <a:chOff x="0" y="0"/>
            <a:chExt cx="4762500" cy="10309860"/>
          </a:xfrm>
        </p:grpSpPr>
        <p:sp>
          <p:nvSpPr>
            <p:cNvPr id="15" name="Freeform 15"/>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4"/>
              <a:stretch>
                <a:fillRect l="-58240" r="-58240"/>
              </a:stretch>
            </a:blipFill>
          </p:spPr>
          <p:txBody>
            <a:bodyPr/>
            <a:lstStyle/>
            <a:p>
              <a:endParaRPr lang="en-US"/>
            </a:p>
          </p:txBody>
        </p:sp>
      </p:grpSp>
      <p:grpSp>
        <p:nvGrpSpPr>
          <p:cNvPr id="16" name="Group 16"/>
          <p:cNvGrpSpPr>
            <a:grpSpLocks noChangeAspect="1"/>
          </p:cNvGrpSpPr>
          <p:nvPr/>
        </p:nvGrpSpPr>
        <p:grpSpPr>
          <a:xfrm>
            <a:off x="9935316" y="812718"/>
            <a:ext cx="2390098" cy="5174085"/>
            <a:chOff x="0" y="0"/>
            <a:chExt cx="4762500" cy="10309860"/>
          </a:xfrm>
        </p:grpSpPr>
        <p:sp>
          <p:nvSpPr>
            <p:cNvPr id="17" name="Freeform 17"/>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5"/>
              <a:stretch>
                <a:fillRect l="-22791" r="-22791"/>
              </a:stretch>
            </a:blipFill>
          </p:spPr>
          <p:txBody>
            <a:bodyPr/>
            <a:lstStyle/>
            <a:p>
              <a:endParaRPr lang="en-US"/>
            </a:p>
          </p:txBody>
        </p:sp>
      </p:grpSp>
      <p:grpSp>
        <p:nvGrpSpPr>
          <p:cNvPr id="18" name="Group 18"/>
          <p:cNvGrpSpPr>
            <a:grpSpLocks noChangeAspect="1"/>
          </p:cNvGrpSpPr>
          <p:nvPr/>
        </p:nvGrpSpPr>
        <p:grpSpPr>
          <a:xfrm>
            <a:off x="14338730" y="812718"/>
            <a:ext cx="2390098" cy="5174085"/>
            <a:chOff x="0" y="0"/>
            <a:chExt cx="4762500" cy="10309860"/>
          </a:xfrm>
        </p:grpSpPr>
        <p:sp>
          <p:nvSpPr>
            <p:cNvPr id="19" name="Freeform 19"/>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6"/>
              <a:stretch>
                <a:fillRect l="-76251" r="-76251"/>
              </a:stretch>
            </a:blipFill>
          </p:spPr>
          <p:txBody>
            <a:bodyPr/>
            <a:lstStyle/>
            <a:p>
              <a:endParaRPr lang="en-US"/>
            </a:p>
          </p:txBody>
        </p:sp>
      </p:grpSp>
      <p:grpSp>
        <p:nvGrpSpPr>
          <p:cNvPr id="20" name="Group 20"/>
          <p:cNvGrpSpPr>
            <a:grpSpLocks noChangeAspect="1"/>
          </p:cNvGrpSpPr>
          <p:nvPr/>
        </p:nvGrpSpPr>
        <p:grpSpPr>
          <a:xfrm>
            <a:off x="903964" y="1028700"/>
            <a:ext cx="2742228" cy="5936376"/>
            <a:chOff x="0" y="0"/>
            <a:chExt cx="4762500" cy="10309860"/>
          </a:xfrm>
        </p:grpSpPr>
        <p:sp>
          <p:nvSpPr>
            <p:cNvPr id="21" name="Freeform 21"/>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7"/>
              <a:stretch>
                <a:fillRect l="-113156" b="-1010"/>
              </a:stretch>
            </a:blipFill>
          </p:spPr>
          <p:txBody>
            <a:bodyPr/>
            <a:lstStyle/>
            <a:p>
              <a:endParaRPr lang="en-US"/>
            </a:p>
          </p:txBody>
        </p:sp>
      </p:grpSp>
      <p:grpSp>
        <p:nvGrpSpPr>
          <p:cNvPr id="22" name="Group 22"/>
          <p:cNvGrpSpPr/>
          <p:nvPr/>
        </p:nvGrpSpPr>
        <p:grpSpPr>
          <a:xfrm>
            <a:off x="2453" y="638734"/>
            <a:ext cx="4119990" cy="9009533"/>
            <a:chOff x="0" y="0"/>
            <a:chExt cx="1314242" cy="2873964"/>
          </a:xfrm>
        </p:grpSpPr>
        <p:sp>
          <p:nvSpPr>
            <p:cNvPr id="23" name="Freeform 23"/>
            <p:cNvSpPr/>
            <p:nvPr/>
          </p:nvSpPr>
          <p:spPr>
            <a:xfrm>
              <a:off x="0" y="0"/>
              <a:ext cx="1314242" cy="2873964"/>
            </a:xfrm>
            <a:custGeom>
              <a:avLst/>
              <a:gdLst/>
              <a:ahLst/>
              <a:cxnLst/>
              <a:rect l="l" t="t" r="r" b="b"/>
              <a:pathLst>
                <a:path w="1314242" h="2873964">
                  <a:moveTo>
                    <a:pt x="67648" y="0"/>
                  </a:moveTo>
                  <a:lnTo>
                    <a:pt x="1246594" y="0"/>
                  </a:lnTo>
                  <a:cubicBezTo>
                    <a:pt x="1283955" y="0"/>
                    <a:pt x="1314242" y="30287"/>
                    <a:pt x="1314242" y="67648"/>
                  </a:cubicBezTo>
                  <a:lnTo>
                    <a:pt x="1314242" y="2806316"/>
                  </a:lnTo>
                  <a:cubicBezTo>
                    <a:pt x="1314242" y="2843677"/>
                    <a:pt x="1283955" y="2873964"/>
                    <a:pt x="1246594" y="2873964"/>
                  </a:cubicBezTo>
                  <a:lnTo>
                    <a:pt x="67648" y="2873964"/>
                  </a:lnTo>
                  <a:cubicBezTo>
                    <a:pt x="30287" y="2873964"/>
                    <a:pt x="0" y="2843677"/>
                    <a:pt x="0" y="2806316"/>
                  </a:cubicBezTo>
                  <a:lnTo>
                    <a:pt x="0" y="67648"/>
                  </a:lnTo>
                  <a:cubicBezTo>
                    <a:pt x="0" y="30287"/>
                    <a:pt x="30287" y="0"/>
                    <a:pt x="67648" y="0"/>
                  </a:cubicBezTo>
                  <a:close/>
                </a:path>
              </a:pathLst>
            </a:custGeom>
            <a:solidFill>
              <a:srgbClr val="F1F1F1"/>
            </a:solidFill>
            <a:ln w="19050" cap="rnd">
              <a:solidFill>
                <a:srgbClr val="000000"/>
              </a:solidFill>
              <a:prstDash val="solid"/>
              <a:round/>
            </a:ln>
          </p:spPr>
          <p:txBody>
            <a:bodyPr/>
            <a:lstStyle/>
            <a:p>
              <a:endParaRPr lang="en-US"/>
            </a:p>
          </p:txBody>
        </p:sp>
        <p:sp>
          <p:nvSpPr>
            <p:cNvPr id="24" name="TextBox 24"/>
            <p:cNvSpPr txBox="1"/>
            <p:nvPr/>
          </p:nvSpPr>
          <p:spPr>
            <a:xfrm>
              <a:off x="0" y="-38100"/>
              <a:ext cx="1314242" cy="2912064"/>
            </a:xfrm>
            <a:prstGeom prst="rect">
              <a:avLst/>
            </a:prstGeom>
          </p:spPr>
          <p:txBody>
            <a:bodyPr lIns="50800" tIns="50800" rIns="50800" bIns="50800" rtlCol="0" anchor="ctr"/>
            <a:lstStyle/>
            <a:p>
              <a:pPr algn="ctr">
                <a:lnSpc>
                  <a:spcPts val="2116"/>
                </a:lnSpc>
              </a:pPr>
              <a:endParaRPr/>
            </a:p>
          </p:txBody>
        </p:sp>
      </p:grpSp>
      <p:grpSp>
        <p:nvGrpSpPr>
          <p:cNvPr id="25" name="Group 25"/>
          <p:cNvGrpSpPr>
            <a:grpSpLocks noChangeAspect="1"/>
          </p:cNvGrpSpPr>
          <p:nvPr/>
        </p:nvGrpSpPr>
        <p:grpSpPr>
          <a:xfrm>
            <a:off x="789369" y="812718"/>
            <a:ext cx="2390098" cy="5174085"/>
            <a:chOff x="0" y="0"/>
            <a:chExt cx="4762500" cy="10309860"/>
          </a:xfrm>
        </p:grpSpPr>
        <p:sp>
          <p:nvSpPr>
            <p:cNvPr id="26" name="Freeform 26"/>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8"/>
              <a:stretch>
                <a:fillRect l="-58240" r="-58240"/>
              </a:stretch>
            </a:blipFill>
          </p:spPr>
          <p:txBody>
            <a:bodyPr/>
            <a:lstStyle/>
            <a:p>
              <a:endParaRPr lang="en-US"/>
            </a:p>
          </p:txBody>
        </p:sp>
      </p:grpSp>
      <p:sp>
        <p:nvSpPr>
          <p:cNvPr id="27" name="TextBox 27"/>
          <p:cNvSpPr txBox="1"/>
          <p:nvPr/>
        </p:nvSpPr>
        <p:spPr>
          <a:xfrm>
            <a:off x="4823583" y="6068329"/>
            <a:ext cx="3799848" cy="3874161"/>
          </a:xfrm>
          <a:prstGeom prst="rect">
            <a:avLst/>
          </a:prstGeom>
        </p:spPr>
        <p:txBody>
          <a:bodyPr lIns="0" tIns="0" rIns="0" bIns="0" rtlCol="0" anchor="t">
            <a:spAutoFit/>
          </a:bodyPr>
          <a:lstStyle/>
          <a:p>
            <a:pPr algn="l">
              <a:lnSpc>
                <a:spcPts val="2557"/>
              </a:lnSpc>
            </a:pPr>
            <a:r>
              <a:rPr lang="en-US" sz="1739">
                <a:solidFill>
                  <a:srgbClr val="211F1C"/>
                </a:solidFill>
                <a:latin typeface="Roboto Mono"/>
                <a:ea typeface="Roboto Mono"/>
                <a:cs typeface="Roboto Mono"/>
                <a:sym typeface="Roboto Mono"/>
              </a:rPr>
              <a:t>Networking &amp; Personal Branding</a:t>
            </a:r>
          </a:p>
          <a:p>
            <a:pPr marL="375664" lvl="1" indent="-187832" algn="l">
              <a:lnSpc>
                <a:spcPts val="2557"/>
              </a:lnSpc>
              <a:buFont typeface="Arial"/>
              <a:buChar char="•"/>
            </a:pPr>
            <a:r>
              <a:rPr lang="en-US" sz="1739">
                <a:solidFill>
                  <a:srgbClr val="211F1C"/>
                </a:solidFill>
                <a:latin typeface="Roboto Mono"/>
                <a:ea typeface="Roboto Mono"/>
                <a:cs typeface="Roboto Mono"/>
                <a:sym typeface="Roboto Mono"/>
              </a:rPr>
              <a:t>Use social media to connect with people and build networks.</a:t>
            </a:r>
          </a:p>
          <a:p>
            <a:pPr marL="375664" lvl="1" indent="-187832" algn="l">
              <a:lnSpc>
                <a:spcPts val="2557"/>
              </a:lnSpc>
              <a:buFont typeface="Arial"/>
              <a:buChar char="•"/>
            </a:pPr>
            <a:r>
              <a:rPr lang="en-US" sz="1739">
                <a:solidFill>
                  <a:srgbClr val="211F1C"/>
                </a:solidFill>
                <a:latin typeface="Roboto Mono"/>
                <a:ea typeface="Roboto Mono"/>
                <a:cs typeface="Roboto Mono"/>
                <a:sym typeface="Roboto Mono"/>
              </a:rPr>
              <a:t>Focus on personal branding on LinkedIn and Instagram.</a:t>
            </a:r>
          </a:p>
          <a:p>
            <a:pPr marL="375664" lvl="1" indent="-187832" algn="l">
              <a:lnSpc>
                <a:spcPts val="2557"/>
              </a:lnSpc>
              <a:spcBef>
                <a:spcPct val="0"/>
              </a:spcBef>
              <a:buFont typeface="Arial"/>
              <a:buChar char="•"/>
            </a:pPr>
            <a:r>
              <a:rPr lang="en-US" sz="1739">
                <a:solidFill>
                  <a:srgbClr val="211F1C"/>
                </a:solidFill>
                <a:latin typeface="Roboto Mono"/>
                <a:ea typeface="Roboto Mono"/>
                <a:cs typeface="Roboto Mono"/>
                <a:sym typeface="Roboto Mono"/>
              </a:rPr>
              <a:t>Share inspirational, creative, or educational content.</a:t>
            </a:r>
          </a:p>
          <a:p>
            <a:pPr marL="0" lvl="0" indent="0" algn="l">
              <a:lnSpc>
                <a:spcPts val="2557"/>
              </a:lnSpc>
              <a:spcBef>
                <a:spcPct val="0"/>
              </a:spcBef>
            </a:pPr>
            <a:endParaRPr lang="en-US" sz="1739">
              <a:solidFill>
                <a:srgbClr val="211F1C"/>
              </a:solidFill>
              <a:latin typeface="Roboto Mono"/>
              <a:ea typeface="Roboto Mono"/>
              <a:cs typeface="Roboto Mono"/>
              <a:sym typeface="Roboto Mono"/>
            </a:endParaRPr>
          </a:p>
        </p:txBody>
      </p:sp>
      <p:sp>
        <p:nvSpPr>
          <p:cNvPr id="28" name="TextBox 28"/>
          <p:cNvSpPr txBox="1"/>
          <p:nvPr/>
        </p:nvSpPr>
        <p:spPr>
          <a:xfrm>
            <a:off x="9528307" y="6068329"/>
            <a:ext cx="3315491" cy="3550311"/>
          </a:xfrm>
          <a:prstGeom prst="rect">
            <a:avLst/>
          </a:prstGeom>
        </p:spPr>
        <p:txBody>
          <a:bodyPr lIns="0" tIns="0" rIns="0" bIns="0" rtlCol="0" anchor="t">
            <a:spAutoFit/>
          </a:bodyPr>
          <a:lstStyle/>
          <a:p>
            <a:pPr algn="l">
              <a:lnSpc>
                <a:spcPts val="2557"/>
              </a:lnSpc>
            </a:pPr>
            <a:r>
              <a:rPr lang="en-US" sz="1739">
                <a:solidFill>
                  <a:srgbClr val="211F1C"/>
                </a:solidFill>
                <a:latin typeface="Roboto Mono"/>
                <a:ea typeface="Roboto Mono"/>
                <a:cs typeface="Roboto Mono"/>
                <a:sym typeface="Roboto Mono"/>
              </a:rPr>
              <a:t>News &amp; Family Updates</a:t>
            </a:r>
          </a:p>
          <a:p>
            <a:pPr marL="375664" lvl="1" indent="-187832" algn="l">
              <a:lnSpc>
                <a:spcPts val="2557"/>
              </a:lnSpc>
              <a:buFont typeface="Arial"/>
              <a:buChar char="•"/>
            </a:pPr>
            <a:r>
              <a:rPr lang="en-US" sz="1739">
                <a:solidFill>
                  <a:srgbClr val="211F1C"/>
                </a:solidFill>
                <a:latin typeface="Roboto Mono"/>
                <a:ea typeface="Roboto Mono"/>
                <a:cs typeface="Roboto Mono"/>
                <a:sym typeface="Roboto Mono"/>
              </a:rPr>
              <a:t>Rely on social media for news, politics, and current events.</a:t>
            </a:r>
          </a:p>
          <a:p>
            <a:pPr marL="375664" lvl="1" indent="-187832" algn="l">
              <a:lnSpc>
                <a:spcPts val="2557"/>
              </a:lnSpc>
              <a:buFont typeface="Arial"/>
              <a:buChar char="•"/>
            </a:pPr>
            <a:r>
              <a:rPr lang="en-US" sz="1739">
                <a:solidFill>
                  <a:srgbClr val="211F1C"/>
                </a:solidFill>
                <a:latin typeface="Roboto Mono"/>
                <a:ea typeface="Roboto Mono"/>
                <a:cs typeface="Roboto Mono"/>
                <a:sym typeface="Roboto Mono"/>
              </a:rPr>
              <a:t>Stay updated with family and friends through posts and photos.</a:t>
            </a:r>
          </a:p>
          <a:p>
            <a:pPr marL="375664" lvl="1" indent="-187832" algn="l">
              <a:lnSpc>
                <a:spcPts val="2557"/>
              </a:lnSpc>
              <a:buFont typeface="Arial"/>
              <a:buChar char="•"/>
            </a:pPr>
            <a:r>
              <a:rPr lang="en-US" sz="1739">
                <a:solidFill>
                  <a:srgbClr val="211F1C"/>
                </a:solidFill>
                <a:latin typeface="Roboto Mono"/>
                <a:ea typeface="Roboto Mono"/>
                <a:cs typeface="Roboto Mono"/>
                <a:sym typeface="Roboto Mono"/>
              </a:rPr>
              <a:t>Popular platforms: Facebook, Twitter.</a:t>
            </a:r>
          </a:p>
          <a:p>
            <a:pPr marL="0" lvl="0" indent="0" algn="l">
              <a:lnSpc>
                <a:spcPts val="2557"/>
              </a:lnSpc>
              <a:spcBef>
                <a:spcPct val="0"/>
              </a:spcBef>
            </a:pPr>
            <a:endParaRPr lang="en-US" sz="1739">
              <a:solidFill>
                <a:srgbClr val="211F1C"/>
              </a:solidFill>
              <a:latin typeface="Roboto Mono"/>
              <a:ea typeface="Roboto Mono"/>
              <a:cs typeface="Roboto Mono"/>
              <a:sym typeface="Roboto Mono"/>
            </a:endParaRPr>
          </a:p>
        </p:txBody>
      </p:sp>
      <p:sp>
        <p:nvSpPr>
          <p:cNvPr id="29" name="TextBox 29"/>
          <p:cNvSpPr txBox="1"/>
          <p:nvPr/>
        </p:nvSpPr>
        <p:spPr>
          <a:xfrm>
            <a:off x="366000" y="6068329"/>
            <a:ext cx="3236837" cy="3550311"/>
          </a:xfrm>
          <a:prstGeom prst="rect">
            <a:avLst/>
          </a:prstGeom>
        </p:spPr>
        <p:txBody>
          <a:bodyPr lIns="0" tIns="0" rIns="0" bIns="0" rtlCol="0" anchor="t">
            <a:spAutoFit/>
          </a:bodyPr>
          <a:lstStyle/>
          <a:p>
            <a:pPr algn="l">
              <a:lnSpc>
                <a:spcPts val="2557"/>
              </a:lnSpc>
            </a:pPr>
            <a:r>
              <a:rPr lang="en-US" sz="1739">
                <a:solidFill>
                  <a:srgbClr val="211F1C"/>
                </a:solidFill>
                <a:latin typeface="Roboto Mono"/>
                <a:ea typeface="Roboto Mono"/>
                <a:cs typeface="Roboto Mono"/>
                <a:sym typeface="Roboto Mono"/>
              </a:rPr>
              <a:t>Entertainment &amp; Trends</a:t>
            </a:r>
          </a:p>
          <a:p>
            <a:pPr marL="375664" lvl="1" indent="-187832" algn="l">
              <a:lnSpc>
                <a:spcPts val="2557"/>
              </a:lnSpc>
              <a:buFont typeface="Arial"/>
              <a:buChar char="•"/>
            </a:pPr>
            <a:r>
              <a:rPr lang="en-US" sz="1739">
                <a:solidFill>
                  <a:srgbClr val="211F1C"/>
                </a:solidFill>
                <a:latin typeface="Roboto Mono"/>
                <a:ea typeface="Roboto Mono"/>
                <a:cs typeface="Roboto Mono"/>
                <a:sym typeface="Roboto Mono"/>
              </a:rPr>
              <a:t>Use social media for fun, short, and trendy content.</a:t>
            </a:r>
          </a:p>
          <a:p>
            <a:pPr marL="375664" lvl="1" indent="-187832" algn="l">
              <a:lnSpc>
                <a:spcPts val="2557"/>
              </a:lnSpc>
              <a:buFont typeface="Arial"/>
              <a:buChar char="•"/>
            </a:pPr>
            <a:r>
              <a:rPr lang="en-US" sz="1739">
                <a:solidFill>
                  <a:srgbClr val="211F1C"/>
                </a:solidFill>
                <a:latin typeface="Roboto Mono"/>
                <a:ea typeface="Roboto Mono"/>
                <a:cs typeface="Roboto Mono"/>
                <a:sym typeface="Roboto Mono"/>
              </a:rPr>
              <a:t>Favorite platforms: TikTok, Instagram, Snapchat.</a:t>
            </a:r>
          </a:p>
          <a:p>
            <a:pPr marL="375664" lvl="1" indent="-187832" algn="l">
              <a:lnSpc>
                <a:spcPts val="2557"/>
              </a:lnSpc>
              <a:buFont typeface="Arial"/>
              <a:buChar char="•"/>
            </a:pPr>
            <a:r>
              <a:rPr lang="en-US" sz="1739">
                <a:solidFill>
                  <a:srgbClr val="211F1C"/>
                </a:solidFill>
                <a:latin typeface="Roboto Mono"/>
                <a:ea typeface="Roboto Mono"/>
                <a:cs typeface="Roboto Mono"/>
                <a:sym typeface="Roboto Mono"/>
              </a:rPr>
              <a:t>Enjoy memes, challenges, and viral videos.</a:t>
            </a:r>
          </a:p>
          <a:p>
            <a:pPr marL="0" lvl="0" indent="0" algn="l">
              <a:lnSpc>
                <a:spcPts val="2557"/>
              </a:lnSpc>
              <a:spcBef>
                <a:spcPct val="0"/>
              </a:spcBef>
            </a:pPr>
            <a:endParaRPr lang="en-US" sz="1739">
              <a:solidFill>
                <a:srgbClr val="211F1C"/>
              </a:solidFill>
              <a:latin typeface="Roboto Mono"/>
              <a:ea typeface="Roboto Mono"/>
              <a:cs typeface="Roboto Mono"/>
              <a:sym typeface="Roboto Mono"/>
            </a:endParaRPr>
          </a:p>
        </p:txBody>
      </p:sp>
      <p:sp>
        <p:nvSpPr>
          <p:cNvPr id="30" name="TextBox 30"/>
          <p:cNvSpPr txBox="1"/>
          <p:nvPr/>
        </p:nvSpPr>
        <p:spPr>
          <a:xfrm>
            <a:off x="13876034" y="6068329"/>
            <a:ext cx="3315491" cy="3874161"/>
          </a:xfrm>
          <a:prstGeom prst="rect">
            <a:avLst/>
          </a:prstGeom>
        </p:spPr>
        <p:txBody>
          <a:bodyPr lIns="0" tIns="0" rIns="0" bIns="0" rtlCol="0" anchor="t">
            <a:spAutoFit/>
          </a:bodyPr>
          <a:lstStyle/>
          <a:p>
            <a:pPr algn="l">
              <a:lnSpc>
                <a:spcPts val="2557"/>
              </a:lnSpc>
            </a:pPr>
            <a:r>
              <a:rPr lang="en-US" sz="1739">
                <a:solidFill>
                  <a:srgbClr val="211F1C"/>
                </a:solidFill>
                <a:latin typeface="Roboto Mono"/>
                <a:ea typeface="Roboto Mono"/>
                <a:cs typeface="Roboto Mono"/>
                <a:sym typeface="Roboto Mono"/>
              </a:rPr>
              <a:t>Staying Connected</a:t>
            </a:r>
          </a:p>
          <a:p>
            <a:pPr marL="375664" lvl="1" indent="-187832" algn="l">
              <a:lnSpc>
                <a:spcPts val="2557"/>
              </a:lnSpc>
              <a:buFont typeface="Arial"/>
              <a:buChar char="•"/>
            </a:pPr>
            <a:r>
              <a:rPr lang="en-US" sz="1739">
                <a:solidFill>
                  <a:srgbClr val="211F1C"/>
                </a:solidFill>
                <a:latin typeface="Roboto Mono"/>
                <a:ea typeface="Roboto Mono"/>
                <a:cs typeface="Roboto Mono"/>
                <a:sym typeface="Roboto Mono"/>
              </a:rPr>
              <a:t>Use social media mainly to connect with children and grandchildren.</a:t>
            </a:r>
          </a:p>
          <a:p>
            <a:pPr marL="375664" lvl="1" indent="-187832" algn="l">
              <a:lnSpc>
                <a:spcPts val="2557"/>
              </a:lnSpc>
              <a:buFont typeface="Arial"/>
              <a:buChar char="•"/>
            </a:pPr>
            <a:r>
              <a:rPr lang="en-US" sz="1739">
                <a:solidFill>
                  <a:srgbClr val="211F1C"/>
                </a:solidFill>
                <a:latin typeface="Roboto Mono"/>
                <a:ea typeface="Roboto Mono"/>
                <a:cs typeface="Roboto Mono"/>
                <a:sym typeface="Roboto Mono"/>
              </a:rPr>
              <a:t>Prefer easy-to-use platforms like Facebook and WhatsApp.</a:t>
            </a:r>
          </a:p>
          <a:p>
            <a:pPr marL="375664" lvl="1" indent="-187832" algn="l">
              <a:lnSpc>
                <a:spcPts val="2557"/>
              </a:lnSpc>
              <a:buFont typeface="Arial"/>
              <a:buChar char="•"/>
            </a:pPr>
            <a:r>
              <a:rPr lang="en-US" sz="1739">
                <a:solidFill>
                  <a:srgbClr val="211F1C"/>
                </a:solidFill>
                <a:latin typeface="Roboto Mono"/>
                <a:ea typeface="Roboto Mono"/>
                <a:cs typeface="Roboto Mono"/>
                <a:sym typeface="Roboto Mono"/>
              </a:rPr>
              <a:t>Helps them avoid feeling isolated and stay socially active.</a:t>
            </a:r>
          </a:p>
          <a:p>
            <a:pPr marL="0" lvl="0" indent="0" algn="l">
              <a:lnSpc>
                <a:spcPts val="2557"/>
              </a:lnSpc>
              <a:spcBef>
                <a:spcPct val="0"/>
              </a:spcBef>
            </a:pPr>
            <a:endParaRPr lang="en-US" sz="1739">
              <a:solidFill>
                <a:srgbClr val="211F1C"/>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3903283" y="-225035"/>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10533857" y="2923038"/>
            <a:ext cx="4993936" cy="3178933"/>
            <a:chOff x="0" y="0"/>
            <a:chExt cx="1315275" cy="837250"/>
          </a:xfrm>
        </p:grpSpPr>
        <p:sp>
          <p:nvSpPr>
            <p:cNvPr id="6" name="Freeform 6"/>
            <p:cNvSpPr/>
            <p:nvPr/>
          </p:nvSpPr>
          <p:spPr>
            <a:xfrm>
              <a:off x="0" y="0"/>
              <a:ext cx="1315275" cy="837250"/>
            </a:xfrm>
            <a:custGeom>
              <a:avLst/>
              <a:gdLst/>
              <a:ahLst/>
              <a:cxnLst/>
              <a:rect l="l" t="t" r="r" b="b"/>
              <a:pathLst>
                <a:path w="1315275" h="837250">
                  <a:moveTo>
                    <a:pt x="55810" y="0"/>
                  </a:moveTo>
                  <a:lnTo>
                    <a:pt x="1259466" y="0"/>
                  </a:lnTo>
                  <a:cubicBezTo>
                    <a:pt x="1274268" y="0"/>
                    <a:pt x="1288463" y="5880"/>
                    <a:pt x="1298929" y="16346"/>
                  </a:cubicBezTo>
                  <a:cubicBezTo>
                    <a:pt x="1309396" y="26813"/>
                    <a:pt x="1315275" y="41008"/>
                    <a:pt x="1315275" y="55810"/>
                  </a:cubicBezTo>
                  <a:lnTo>
                    <a:pt x="1315275" y="781440"/>
                  </a:lnTo>
                  <a:cubicBezTo>
                    <a:pt x="1315275" y="796242"/>
                    <a:pt x="1309396" y="810437"/>
                    <a:pt x="1298929" y="820904"/>
                  </a:cubicBezTo>
                  <a:cubicBezTo>
                    <a:pt x="1288463" y="831370"/>
                    <a:pt x="1274268" y="837250"/>
                    <a:pt x="1259466" y="837250"/>
                  </a:cubicBezTo>
                  <a:lnTo>
                    <a:pt x="55810" y="837250"/>
                  </a:lnTo>
                  <a:cubicBezTo>
                    <a:pt x="41008" y="837250"/>
                    <a:pt x="26813" y="831370"/>
                    <a:pt x="16346" y="820904"/>
                  </a:cubicBezTo>
                  <a:cubicBezTo>
                    <a:pt x="5880" y="810437"/>
                    <a:pt x="0" y="796242"/>
                    <a:pt x="0" y="781440"/>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txBody>
            <a:bodyPr/>
            <a:lstStyle/>
            <a:p>
              <a:endParaRPr lang="en-US"/>
            </a:p>
          </p:txBody>
        </p:sp>
        <p:sp>
          <p:nvSpPr>
            <p:cNvPr id="7" name="TextBox 7"/>
            <p:cNvSpPr txBox="1"/>
            <p:nvPr/>
          </p:nvSpPr>
          <p:spPr>
            <a:xfrm>
              <a:off x="0" y="-38100"/>
              <a:ext cx="1315275" cy="875350"/>
            </a:xfrm>
            <a:prstGeom prst="rect">
              <a:avLst/>
            </a:prstGeom>
          </p:spPr>
          <p:txBody>
            <a:bodyPr lIns="50800" tIns="50800" rIns="50800" bIns="50800" rtlCol="0" anchor="ctr"/>
            <a:lstStyle/>
            <a:p>
              <a:pPr algn="ctr">
                <a:lnSpc>
                  <a:spcPts val="2116"/>
                </a:lnSpc>
              </a:pPr>
              <a:endParaRPr/>
            </a:p>
          </p:txBody>
        </p:sp>
      </p:grpSp>
      <p:sp>
        <p:nvSpPr>
          <p:cNvPr id="8" name="Freeform 8"/>
          <p:cNvSpPr/>
          <p:nvPr/>
        </p:nvSpPr>
        <p:spPr>
          <a:xfrm>
            <a:off x="12112885" y="3278166"/>
            <a:ext cx="1871328" cy="1299722"/>
          </a:xfrm>
          <a:custGeom>
            <a:avLst/>
            <a:gdLst/>
            <a:ahLst/>
            <a:cxnLst/>
            <a:rect l="l" t="t" r="r" b="b"/>
            <a:pathLst>
              <a:path w="1871328" h="1299722">
                <a:moveTo>
                  <a:pt x="0" y="0"/>
                </a:moveTo>
                <a:lnTo>
                  <a:pt x="1871328" y="0"/>
                </a:lnTo>
                <a:lnTo>
                  <a:pt x="1871328" y="1299722"/>
                </a:lnTo>
                <a:lnTo>
                  <a:pt x="0" y="129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11509457" y="5341077"/>
            <a:ext cx="3078184" cy="357728"/>
          </a:xfrm>
          <a:prstGeom prst="rect">
            <a:avLst/>
          </a:prstGeom>
        </p:spPr>
        <p:txBody>
          <a:bodyPr lIns="0" tIns="0" rIns="0" bIns="0" rtlCol="0" anchor="t">
            <a:spAutoFit/>
          </a:bodyPr>
          <a:lstStyle/>
          <a:p>
            <a:pPr algn="ctr">
              <a:lnSpc>
                <a:spcPts val="2796"/>
              </a:lnSpc>
            </a:pPr>
            <a:r>
              <a:rPr lang="en-US" sz="2768" spc="276">
                <a:solidFill>
                  <a:srgbClr val="211F1C"/>
                </a:solidFill>
                <a:latin typeface="Anton"/>
                <a:ea typeface="Anton"/>
                <a:cs typeface="Anton"/>
                <a:sym typeface="Anton"/>
              </a:rPr>
              <a:t>NEGATIVE IMPACTS</a:t>
            </a:r>
          </a:p>
        </p:txBody>
      </p:sp>
      <p:sp>
        <p:nvSpPr>
          <p:cNvPr id="10" name="TextBox 10"/>
          <p:cNvSpPr txBox="1"/>
          <p:nvPr/>
        </p:nvSpPr>
        <p:spPr>
          <a:xfrm>
            <a:off x="2144165" y="649312"/>
            <a:ext cx="1399967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ea typeface="Anton"/>
                <a:cs typeface="Anton"/>
                <a:sym typeface="Anton"/>
              </a:rPr>
              <a:t>EFFECTS OF SOCIAL MEDIA</a:t>
            </a:r>
          </a:p>
        </p:txBody>
      </p:sp>
      <p:sp>
        <p:nvSpPr>
          <p:cNvPr id="11" name="Freeform 11"/>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2" name="Group 12"/>
          <p:cNvGrpSpPr/>
          <p:nvPr/>
        </p:nvGrpSpPr>
        <p:grpSpPr>
          <a:xfrm>
            <a:off x="2541064" y="2923038"/>
            <a:ext cx="4993936" cy="3309701"/>
            <a:chOff x="0" y="0"/>
            <a:chExt cx="1315275" cy="871691"/>
          </a:xfrm>
        </p:grpSpPr>
        <p:sp>
          <p:nvSpPr>
            <p:cNvPr id="13" name="Freeform 13"/>
            <p:cNvSpPr/>
            <p:nvPr/>
          </p:nvSpPr>
          <p:spPr>
            <a:xfrm>
              <a:off x="0" y="0"/>
              <a:ext cx="1315275" cy="871691"/>
            </a:xfrm>
            <a:custGeom>
              <a:avLst/>
              <a:gdLst/>
              <a:ahLst/>
              <a:cxnLst/>
              <a:rect l="l" t="t" r="r" b="b"/>
              <a:pathLst>
                <a:path w="1315275" h="871691">
                  <a:moveTo>
                    <a:pt x="55810" y="0"/>
                  </a:moveTo>
                  <a:lnTo>
                    <a:pt x="1259466" y="0"/>
                  </a:lnTo>
                  <a:cubicBezTo>
                    <a:pt x="1274268" y="0"/>
                    <a:pt x="1288463" y="5880"/>
                    <a:pt x="1298929" y="16346"/>
                  </a:cubicBezTo>
                  <a:cubicBezTo>
                    <a:pt x="1309396" y="26813"/>
                    <a:pt x="1315275" y="41008"/>
                    <a:pt x="1315275" y="55810"/>
                  </a:cubicBezTo>
                  <a:lnTo>
                    <a:pt x="1315275" y="815881"/>
                  </a:lnTo>
                  <a:cubicBezTo>
                    <a:pt x="1315275" y="830683"/>
                    <a:pt x="1309396" y="844878"/>
                    <a:pt x="1298929" y="855344"/>
                  </a:cubicBezTo>
                  <a:cubicBezTo>
                    <a:pt x="1288463" y="865811"/>
                    <a:pt x="1274268" y="871691"/>
                    <a:pt x="1259466" y="871691"/>
                  </a:cubicBezTo>
                  <a:lnTo>
                    <a:pt x="55810" y="871691"/>
                  </a:lnTo>
                  <a:cubicBezTo>
                    <a:pt x="41008" y="871691"/>
                    <a:pt x="26813" y="865811"/>
                    <a:pt x="16346" y="855344"/>
                  </a:cubicBezTo>
                  <a:cubicBezTo>
                    <a:pt x="5880" y="844878"/>
                    <a:pt x="0" y="830683"/>
                    <a:pt x="0" y="815881"/>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txBody>
            <a:bodyPr/>
            <a:lstStyle/>
            <a:p>
              <a:endParaRPr lang="en-US"/>
            </a:p>
          </p:txBody>
        </p:sp>
        <p:sp>
          <p:nvSpPr>
            <p:cNvPr id="14" name="TextBox 14"/>
            <p:cNvSpPr txBox="1"/>
            <p:nvPr/>
          </p:nvSpPr>
          <p:spPr>
            <a:xfrm>
              <a:off x="0" y="-38100"/>
              <a:ext cx="1315275" cy="909791"/>
            </a:xfrm>
            <a:prstGeom prst="rect">
              <a:avLst/>
            </a:prstGeom>
          </p:spPr>
          <p:txBody>
            <a:bodyPr lIns="50800" tIns="50800" rIns="50800" bIns="50800" rtlCol="0" anchor="ctr"/>
            <a:lstStyle/>
            <a:p>
              <a:pPr algn="ctr">
                <a:lnSpc>
                  <a:spcPts val="2116"/>
                </a:lnSpc>
              </a:pPr>
              <a:endParaRPr/>
            </a:p>
          </p:txBody>
        </p:sp>
      </p:grpSp>
      <p:sp>
        <p:nvSpPr>
          <p:cNvPr id="15" name="Freeform 15"/>
          <p:cNvSpPr/>
          <p:nvPr/>
        </p:nvSpPr>
        <p:spPr>
          <a:xfrm>
            <a:off x="4102368" y="3278166"/>
            <a:ext cx="1871328" cy="1299722"/>
          </a:xfrm>
          <a:custGeom>
            <a:avLst/>
            <a:gdLst/>
            <a:ahLst/>
            <a:cxnLst/>
            <a:rect l="l" t="t" r="r" b="b"/>
            <a:pathLst>
              <a:path w="1871328" h="1299722">
                <a:moveTo>
                  <a:pt x="0" y="0"/>
                </a:moveTo>
                <a:lnTo>
                  <a:pt x="1871328" y="0"/>
                </a:lnTo>
                <a:lnTo>
                  <a:pt x="1871328" y="1299722"/>
                </a:lnTo>
                <a:lnTo>
                  <a:pt x="0" y="129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3280721" y="5341077"/>
            <a:ext cx="3514621" cy="372734"/>
          </a:xfrm>
          <a:prstGeom prst="rect">
            <a:avLst/>
          </a:prstGeom>
        </p:spPr>
        <p:txBody>
          <a:bodyPr lIns="0" tIns="0" rIns="0" bIns="0" rtlCol="0" anchor="t">
            <a:spAutoFit/>
          </a:bodyPr>
          <a:lstStyle/>
          <a:p>
            <a:pPr algn="ctr">
              <a:lnSpc>
                <a:spcPts val="2897"/>
              </a:lnSpc>
            </a:pPr>
            <a:r>
              <a:rPr lang="en-US" sz="2868" spc="286">
                <a:solidFill>
                  <a:srgbClr val="211F1C"/>
                </a:solidFill>
                <a:latin typeface="Anton"/>
                <a:ea typeface="Anton"/>
                <a:cs typeface="Anton"/>
                <a:sym typeface="Anton"/>
              </a:rPr>
              <a:t>POSITIVE IMPACTS</a:t>
            </a:r>
          </a:p>
        </p:txBody>
      </p:sp>
      <p:grpSp>
        <p:nvGrpSpPr>
          <p:cNvPr id="17" name="Group 17"/>
          <p:cNvGrpSpPr/>
          <p:nvPr/>
        </p:nvGrpSpPr>
        <p:grpSpPr>
          <a:xfrm>
            <a:off x="3233686" y="7431809"/>
            <a:ext cx="11820628" cy="829037"/>
            <a:chOff x="0" y="0"/>
            <a:chExt cx="3113252" cy="218347"/>
          </a:xfrm>
        </p:grpSpPr>
        <p:sp>
          <p:nvSpPr>
            <p:cNvPr id="18" name="Freeform 18"/>
            <p:cNvSpPr/>
            <p:nvPr/>
          </p:nvSpPr>
          <p:spPr>
            <a:xfrm>
              <a:off x="0" y="0"/>
              <a:ext cx="3113252" cy="218347"/>
            </a:xfrm>
            <a:custGeom>
              <a:avLst/>
              <a:gdLst/>
              <a:ahLst/>
              <a:cxnLst/>
              <a:rect l="l" t="t" r="r" b="b"/>
              <a:pathLst>
                <a:path w="3113252" h="218347">
                  <a:moveTo>
                    <a:pt x="23578" y="0"/>
                  </a:moveTo>
                  <a:lnTo>
                    <a:pt x="3089674" y="0"/>
                  </a:lnTo>
                  <a:cubicBezTo>
                    <a:pt x="3102695" y="0"/>
                    <a:pt x="3113252" y="10556"/>
                    <a:pt x="3113252" y="23578"/>
                  </a:cubicBezTo>
                  <a:lnTo>
                    <a:pt x="3113252" y="194769"/>
                  </a:lnTo>
                  <a:cubicBezTo>
                    <a:pt x="3113252" y="207791"/>
                    <a:pt x="3102695" y="218347"/>
                    <a:pt x="3089674" y="218347"/>
                  </a:cubicBezTo>
                  <a:lnTo>
                    <a:pt x="23578" y="218347"/>
                  </a:lnTo>
                  <a:cubicBezTo>
                    <a:pt x="10556" y="218347"/>
                    <a:pt x="0" y="207791"/>
                    <a:pt x="0" y="194769"/>
                  </a:cubicBezTo>
                  <a:lnTo>
                    <a:pt x="0" y="23578"/>
                  </a:lnTo>
                  <a:cubicBezTo>
                    <a:pt x="0" y="10556"/>
                    <a:pt x="10556" y="0"/>
                    <a:pt x="23578" y="0"/>
                  </a:cubicBezTo>
                  <a:close/>
                </a:path>
              </a:pathLst>
            </a:custGeom>
            <a:solidFill>
              <a:srgbClr val="F1F1F1"/>
            </a:solidFill>
            <a:ln w="19050" cap="rnd">
              <a:solidFill>
                <a:srgbClr val="000000"/>
              </a:solidFill>
              <a:prstDash val="solid"/>
              <a:round/>
            </a:ln>
          </p:spPr>
          <p:txBody>
            <a:bodyPr/>
            <a:lstStyle/>
            <a:p>
              <a:endParaRPr lang="en-US"/>
            </a:p>
          </p:txBody>
        </p:sp>
        <p:sp>
          <p:nvSpPr>
            <p:cNvPr id="19" name="TextBox 19"/>
            <p:cNvSpPr txBox="1"/>
            <p:nvPr/>
          </p:nvSpPr>
          <p:spPr>
            <a:xfrm>
              <a:off x="0" y="-38100"/>
              <a:ext cx="3113252" cy="256447"/>
            </a:xfrm>
            <a:prstGeom prst="rect">
              <a:avLst/>
            </a:prstGeom>
          </p:spPr>
          <p:txBody>
            <a:bodyPr lIns="50800" tIns="50800" rIns="50800" bIns="50800" rtlCol="0" anchor="ctr"/>
            <a:lstStyle/>
            <a:p>
              <a:pPr algn="ctr">
                <a:lnSpc>
                  <a:spcPts val="2116"/>
                </a:lnSpc>
              </a:pPr>
              <a:endParaRPr/>
            </a:p>
          </p:txBody>
        </p:sp>
      </p:grpSp>
      <p:sp>
        <p:nvSpPr>
          <p:cNvPr id="20" name="TextBox 20"/>
          <p:cNvSpPr txBox="1"/>
          <p:nvPr/>
        </p:nvSpPr>
        <p:spPr>
          <a:xfrm>
            <a:off x="3817935" y="7654492"/>
            <a:ext cx="11448391" cy="440821"/>
          </a:xfrm>
          <a:prstGeom prst="rect">
            <a:avLst/>
          </a:prstGeom>
        </p:spPr>
        <p:txBody>
          <a:bodyPr lIns="0" tIns="0" rIns="0" bIns="0" rtlCol="0" anchor="t">
            <a:spAutoFit/>
          </a:bodyPr>
          <a:lstStyle/>
          <a:p>
            <a:pPr algn="ctr">
              <a:lnSpc>
                <a:spcPts val="3301"/>
              </a:lnSpc>
            </a:pPr>
            <a:r>
              <a:rPr lang="en-US" sz="3268" spc="326">
                <a:solidFill>
                  <a:srgbClr val="211F1C"/>
                </a:solidFill>
                <a:latin typeface="Anton"/>
                <a:ea typeface="Anton"/>
                <a:cs typeface="Anton"/>
                <a:sym typeface="Anton"/>
              </a:rPr>
              <a:t>IS THE POSITIVE IMPACT BIGGER THAN THE NEGATIVE?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4503442" y="638734"/>
            <a:ext cx="4119990" cy="9009533"/>
            <a:chOff x="0" y="0"/>
            <a:chExt cx="1314242" cy="2873964"/>
          </a:xfrm>
        </p:grpSpPr>
        <p:sp>
          <p:nvSpPr>
            <p:cNvPr id="6" name="Freeform 6"/>
            <p:cNvSpPr/>
            <p:nvPr/>
          </p:nvSpPr>
          <p:spPr>
            <a:xfrm>
              <a:off x="0" y="0"/>
              <a:ext cx="1314242" cy="2873964"/>
            </a:xfrm>
            <a:custGeom>
              <a:avLst/>
              <a:gdLst/>
              <a:ahLst/>
              <a:cxnLst/>
              <a:rect l="l" t="t" r="r" b="b"/>
              <a:pathLst>
                <a:path w="1314242" h="2873964">
                  <a:moveTo>
                    <a:pt x="67648" y="0"/>
                  </a:moveTo>
                  <a:lnTo>
                    <a:pt x="1246594" y="0"/>
                  </a:lnTo>
                  <a:cubicBezTo>
                    <a:pt x="1283955" y="0"/>
                    <a:pt x="1314242" y="30287"/>
                    <a:pt x="1314242" y="67648"/>
                  </a:cubicBezTo>
                  <a:lnTo>
                    <a:pt x="1314242" y="2806316"/>
                  </a:lnTo>
                  <a:cubicBezTo>
                    <a:pt x="1314242" y="2843677"/>
                    <a:pt x="1283955" y="2873964"/>
                    <a:pt x="1246594" y="2873964"/>
                  </a:cubicBezTo>
                  <a:lnTo>
                    <a:pt x="67648" y="2873964"/>
                  </a:lnTo>
                  <a:cubicBezTo>
                    <a:pt x="30287" y="2873964"/>
                    <a:pt x="0" y="2843677"/>
                    <a:pt x="0" y="2806316"/>
                  </a:cubicBezTo>
                  <a:lnTo>
                    <a:pt x="0" y="67648"/>
                  </a:lnTo>
                  <a:cubicBezTo>
                    <a:pt x="0" y="30287"/>
                    <a:pt x="30287" y="0"/>
                    <a:pt x="67648" y="0"/>
                  </a:cubicBezTo>
                  <a:close/>
                </a:path>
              </a:pathLst>
            </a:custGeom>
            <a:solidFill>
              <a:srgbClr val="F1F1F1"/>
            </a:solidFill>
            <a:ln w="19050" cap="rnd">
              <a:solidFill>
                <a:srgbClr val="000000"/>
              </a:solidFill>
              <a:prstDash val="solid"/>
              <a:round/>
            </a:ln>
          </p:spPr>
          <p:txBody>
            <a:bodyPr/>
            <a:lstStyle/>
            <a:p>
              <a:endParaRPr lang="en-US"/>
            </a:p>
          </p:txBody>
        </p:sp>
        <p:sp>
          <p:nvSpPr>
            <p:cNvPr id="7" name="TextBox 7"/>
            <p:cNvSpPr txBox="1"/>
            <p:nvPr/>
          </p:nvSpPr>
          <p:spPr>
            <a:xfrm>
              <a:off x="0" y="-38100"/>
              <a:ext cx="1314242" cy="2912064"/>
            </a:xfrm>
            <a:prstGeom prst="rect">
              <a:avLst/>
            </a:prstGeom>
          </p:spPr>
          <p:txBody>
            <a:bodyPr lIns="50800" tIns="50800" rIns="50800" bIns="50800" rtlCol="0" anchor="ctr"/>
            <a:lstStyle/>
            <a:p>
              <a:pPr algn="ctr">
                <a:lnSpc>
                  <a:spcPts val="2116"/>
                </a:lnSpc>
              </a:pPr>
              <a:endParaRPr/>
            </a:p>
          </p:txBody>
        </p:sp>
      </p:grpSp>
      <p:grpSp>
        <p:nvGrpSpPr>
          <p:cNvPr id="8" name="Group 8"/>
          <p:cNvGrpSpPr/>
          <p:nvPr/>
        </p:nvGrpSpPr>
        <p:grpSpPr>
          <a:xfrm>
            <a:off x="9166357" y="638734"/>
            <a:ext cx="3939958" cy="9009533"/>
            <a:chOff x="0" y="0"/>
            <a:chExt cx="1256813" cy="2873964"/>
          </a:xfrm>
        </p:grpSpPr>
        <p:sp>
          <p:nvSpPr>
            <p:cNvPr id="9" name="Freeform 9"/>
            <p:cNvSpPr/>
            <p:nvPr/>
          </p:nvSpPr>
          <p:spPr>
            <a:xfrm>
              <a:off x="0" y="0"/>
              <a:ext cx="1256813" cy="2873964"/>
            </a:xfrm>
            <a:custGeom>
              <a:avLst/>
              <a:gdLst/>
              <a:ahLst/>
              <a:cxnLst/>
              <a:rect l="l" t="t" r="r" b="b"/>
              <a:pathLst>
                <a:path w="1256813" h="2873964">
                  <a:moveTo>
                    <a:pt x="70739" y="0"/>
                  </a:moveTo>
                  <a:lnTo>
                    <a:pt x="1186074" y="0"/>
                  </a:lnTo>
                  <a:cubicBezTo>
                    <a:pt x="1225142" y="0"/>
                    <a:pt x="1256813" y="31671"/>
                    <a:pt x="1256813" y="70739"/>
                  </a:cubicBezTo>
                  <a:lnTo>
                    <a:pt x="1256813" y="2803225"/>
                  </a:lnTo>
                  <a:cubicBezTo>
                    <a:pt x="1256813" y="2821986"/>
                    <a:pt x="1249360" y="2839979"/>
                    <a:pt x="1236094" y="2853245"/>
                  </a:cubicBezTo>
                  <a:cubicBezTo>
                    <a:pt x="1222828" y="2866511"/>
                    <a:pt x="1204835" y="2873964"/>
                    <a:pt x="1186074" y="2873964"/>
                  </a:cubicBezTo>
                  <a:lnTo>
                    <a:pt x="70739" y="2873964"/>
                  </a:lnTo>
                  <a:cubicBezTo>
                    <a:pt x="31671" y="2873964"/>
                    <a:pt x="0" y="2842293"/>
                    <a:pt x="0" y="2803225"/>
                  </a:cubicBezTo>
                  <a:lnTo>
                    <a:pt x="0" y="70739"/>
                  </a:lnTo>
                  <a:cubicBezTo>
                    <a:pt x="0" y="31671"/>
                    <a:pt x="31671" y="0"/>
                    <a:pt x="70739" y="0"/>
                  </a:cubicBezTo>
                  <a:close/>
                </a:path>
              </a:pathLst>
            </a:custGeom>
            <a:solidFill>
              <a:srgbClr val="F1F1F1"/>
            </a:solidFill>
            <a:ln w="19050" cap="rnd">
              <a:solidFill>
                <a:srgbClr val="000000"/>
              </a:solidFill>
              <a:prstDash val="solid"/>
              <a:round/>
            </a:ln>
          </p:spPr>
          <p:txBody>
            <a:bodyPr/>
            <a:lstStyle/>
            <a:p>
              <a:endParaRPr lang="en-US"/>
            </a:p>
          </p:txBody>
        </p:sp>
        <p:sp>
          <p:nvSpPr>
            <p:cNvPr id="10" name="TextBox 10"/>
            <p:cNvSpPr txBox="1"/>
            <p:nvPr/>
          </p:nvSpPr>
          <p:spPr>
            <a:xfrm>
              <a:off x="0" y="-38100"/>
              <a:ext cx="1256813" cy="2912064"/>
            </a:xfrm>
            <a:prstGeom prst="rect">
              <a:avLst/>
            </a:prstGeom>
          </p:spPr>
          <p:txBody>
            <a:bodyPr lIns="50800" tIns="50800" rIns="50800" bIns="50800" rtlCol="0" anchor="ctr"/>
            <a:lstStyle/>
            <a:p>
              <a:pPr algn="ctr">
                <a:lnSpc>
                  <a:spcPts val="2116"/>
                </a:lnSpc>
              </a:pPr>
              <a:endParaRPr/>
            </a:p>
          </p:txBody>
        </p:sp>
      </p:grpSp>
      <p:grpSp>
        <p:nvGrpSpPr>
          <p:cNvPr id="11" name="Group 11"/>
          <p:cNvGrpSpPr/>
          <p:nvPr/>
        </p:nvGrpSpPr>
        <p:grpSpPr>
          <a:xfrm>
            <a:off x="13488931" y="638734"/>
            <a:ext cx="3989444" cy="9009533"/>
            <a:chOff x="0" y="0"/>
            <a:chExt cx="1272599" cy="2873964"/>
          </a:xfrm>
        </p:grpSpPr>
        <p:sp>
          <p:nvSpPr>
            <p:cNvPr id="12" name="Freeform 12"/>
            <p:cNvSpPr/>
            <p:nvPr/>
          </p:nvSpPr>
          <p:spPr>
            <a:xfrm>
              <a:off x="0" y="0"/>
              <a:ext cx="1272599" cy="2873964"/>
            </a:xfrm>
            <a:custGeom>
              <a:avLst/>
              <a:gdLst/>
              <a:ahLst/>
              <a:cxnLst/>
              <a:rect l="l" t="t" r="r" b="b"/>
              <a:pathLst>
                <a:path w="1272599" h="2873964">
                  <a:moveTo>
                    <a:pt x="69862" y="0"/>
                  </a:moveTo>
                  <a:lnTo>
                    <a:pt x="1202737" y="0"/>
                  </a:lnTo>
                  <a:cubicBezTo>
                    <a:pt x="1241320" y="0"/>
                    <a:pt x="1272599" y="31278"/>
                    <a:pt x="1272599" y="69862"/>
                  </a:cubicBezTo>
                  <a:lnTo>
                    <a:pt x="1272599" y="2804103"/>
                  </a:lnTo>
                  <a:cubicBezTo>
                    <a:pt x="1272599" y="2822631"/>
                    <a:pt x="1265238" y="2840401"/>
                    <a:pt x="1252137" y="2853502"/>
                  </a:cubicBezTo>
                  <a:cubicBezTo>
                    <a:pt x="1239035" y="2866604"/>
                    <a:pt x="1221265" y="2873964"/>
                    <a:pt x="1202737" y="2873964"/>
                  </a:cubicBezTo>
                  <a:lnTo>
                    <a:pt x="69862" y="2873964"/>
                  </a:lnTo>
                  <a:cubicBezTo>
                    <a:pt x="31278" y="2873964"/>
                    <a:pt x="0" y="2842686"/>
                    <a:pt x="0" y="2804103"/>
                  </a:cubicBezTo>
                  <a:lnTo>
                    <a:pt x="0" y="69862"/>
                  </a:lnTo>
                  <a:cubicBezTo>
                    <a:pt x="0" y="31278"/>
                    <a:pt x="31278" y="0"/>
                    <a:pt x="69862" y="0"/>
                  </a:cubicBezTo>
                  <a:close/>
                </a:path>
              </a:pathLst>
            </a:custGeom>
            <a:solidFill>
              <a:srgbClr val="F1F1F1"/>
            </a:solidFill>
            <a:ln w="19050" cap="rnd">
              <a:solidFill>
                <a:srgbClr val="000000"/>
              </a:solidFill>
              <a:prstDash val="solid"/>
              <a:round/>
            </a:ln>
          </p:spPr>
          <p:txBody>
            <a:bodyPr/>
            <a:lstStyle/>
            <a:p>
              <a:endParaRPr lang="en-US"/>
            </a:p>
          </p:txBody>
        </p:sp>
        <p:sp>
          <p:nvSpPr>
            <p:cNvPr id="13" name="TextBox 13"/>
            <p:cNvSpPr txBox="1"/>
            <p:nvPr/>
          </p:nvSpPr>
          <p:spPr>
            <a:xfrm>
              <a:off x="0" y="-38100"/>
              <a:ext cx="1272599" cy="2912064"/>
            </a:xfrm>
            <a:prstGeom prst="rect">
              <a:avLst/>
            </a:prstGeom>
          </p:spPr>
          <p:txBody>
            <a:bodyPr lIns="50800" tIns="50800" rIns="50800" bIns="50800" rtlCol="0" anchor="ctr"/>
            <a:lstStyle/>
            <a:p>
              <a:pPr algn="ctr">
                <a:lnSpc>
                  <a:spcPts val="2116"/>
                </a:lnSpc>
              </a:pPr>
              <a:endParaRPr/>
            </a:p>
          </p:txBody>
        </p:sp>
      </p:grpSp>
      <p:grpSp>
        <p:nvGrpSpPr>
          <p:cNvPr id="14" name="Group 14"/>
          <p:cNvGrpSpPr>
            <a:grpSpLocks noChangeAspect="1"/>
          </p:cNvGrpSpPr>
          <p:nvPr/>
        </p:nvGrpSpPr>
        <p:grpSpPr>
          <a:xfrm>
            <a:off x="5187547" y="1028700"/>
            <a:ext cx="2742228" cy="5936376"/>
            <a:chOff x="0" y="0"/>
            <a:chExt cx="4762500" cy="10309860"/>
          </a:xfrm>
        </p:grpSpPr>
        <p:sp>
          <p:nvSpPr>
            <p:cNvPr id="15" name="Freeform 15"/>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4"/>
              <a:stretch>
                <a:fillRect l="-55876" r="-60603"/>
              </a:stretch>
            </a:blipFill>
          </p:spPr>
          <p:txBody>
            <a:bodyPr/>
            <a:lstStyle/>
            <a:p>
              <a:endParaRPr lang="en-US"/>
            </a:p>
          </p:txBody>
        </p:sp>
      </p:grpSp>
      <p:grpSp>
        <p:nvGrpSpPr>
          <p:cNvPr id="16" name="Group 16"/>
          <p:cNvGrpSpPr>
            <a:grpSpLocks noChangeAspect="1"/>
          </p:cNvGrpSpPr>
          <p:nvPr/>
        </p:nvGrpSpPr>
        <p:grpSpPr>
          <a:xfrm>
            <a:off x="9804386" y="1028700"/>
            <a:ext cx="2831451" cy="6129525"/>
            <a:chOff x="0" y="0"/>
            <a:chExt cx="4762500" cy="10309860"/>
          </a:xfrm>
        </p:grpSpPr>
        <p:sp>
          <p:nvSpPr>
            <p:cNvPr id="17" name="Freeform 17"/>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5"/>
              <a:stretch>
                <a:fillRect l="-58239" r="-58240"/>
              </a:stretch>
            </a:blipFill>
          </p:spPr>
          <p:txBody>
            <a:bodyPr/>
            <a:lstStyle/>
            <a:p>
              <a:endParaRPr lang="en-US"/>
            </a:p>
          </p:txBody>
        </p:sp>
      </p:grpSp>
      <p:grpSp>
        <p:nvGrpSpPr>
          <p:cNvPr id="18" name="Group 18"/>
          <p:cNvGrpSpPr>
            <a:grpSpLocks noChangeAspect="1"/>
          </p:cNvGrpSpPr>
          <p:nvPr/>
        </p:nvGrpSpPr>
        <p:grpSpPr>
          <a:xfrm>
            <a:off x="13888948" y="1028700"/>
            <a:ext cx="2831451" cy="6129525"/>
            <a:chOff x="0" y="0"/>
            <a:chExt cx="4762500" cy="10309860"/>
          </a:xfrm>
        </p:grpSpPr>
        <p:sp>
          <p:nvSpPr>
            <p:cNvPr id="19" name="Freeform 19"/>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6"/>
              <a:stretch>
                <a:fillRect l="-26579" r="-26579"/>
              </a:stretch>
            </a:blipFill>
          </p:spPr>
          <p:txBody>
            <a:bodyPr/>
            <a:lstStyle/>
            <a:p>
              <a:endParaRPr lang="en-US"/>
            </a:p>
          </p:txBody>
        </p:sp>
      </p:grpSp>
      <p:grpSp>
        <p:nvGrpSpPr>
          <p:cNvPr id="20" name="Group 20"/>
          <p:cNvGrpSpPr/>
          <p:nvPr/>
        </p:nvGrpSpPr>
        <p:grpSpPr>
          <a:xfrm>
            <a:off x="5187547" y="8995244"/>
            <a:ext cx="219954" cy="205452"/>
            <a:chOff x="0" y="0"/>
            <a:chExt cx="812800" cy="759208"/>
          </a:xfrm>
        </p:grpSpPr>
        <p:sp>
          <p:nvSpPr>
            <p:cNvPr id="21" name="Freeform 21"/>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22" name="TextBox 22"/>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23" name="Freeform 23"/>
          <p:cNvSpPr/>
          <p:nvPr/>
        </p:nvSpPr>
        <p:spPr>
          <a:xfrm>
            <a:off x="6063231" y="8998078"/>
            <a:ext cx="205452" cy="205452"/>
          </a:xfrm>
          <a:custGeom>
            <a:avLst/>
            <a:gdLst/>
            <a:ahLst/>
            <a:cxnLst/>
            <a:rect l="l" t="t" r="r" b="b"/>
            <a:pathLst>
              <a:path w="205452" h="205452">
                <a:moveTo>
                  <a:pt x="0" y="0"/>
                </a:moveTo>
                <a:lnTo>
                  <a:pt x="205452" y="0"/>
                </a:lnTo>
                <a:lnTo>
                  <a:pt x="205452" y="205452"/>
                </a:lnTo>
                <a:lnTo>
                  <a:pt x="0" y="205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a:off x="6925387" y="8998078"/>
            <a:ext cx="165482" cy="205452"/>
          </a:xfrm>
          <a:custGeom>
            <a:avLst/>
            <a:gdLst/>
            <a:ahLst/>
            <a:cxnLst/>
            <a:rect l="l" t="t" r="r" b="b"/>
            <a:pathLst>
              <a:path w="165482" h="205452">
                <a:moveTo>
                  <a:pt x="0" y="0"/>
                </a:moveTo>
                <a:lnTo>
                  <a:pt x="165482" y="0"/>
                </a:lnTo>
                <a:lnTo>
                  <a:pt x="165482" y="205452"/>
                </a:lnTo>
                <a:lnTo>
                  <a:pt x="0" y="2054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5" name="Group 25"/>
          <p:cNvGrpSpPr/>
          <p:nvPr/>
        </p:nvGrpSpPr>
        <p:grpSpPr>
          <a:xfrm>
            <a:off x="10156581" y="9024611"/>
            <a:ext cx="219954" cy="205452"/>
            <a:chOff x="0" y="0"/>
            <a:chExt cx="812800" cy="759208"/>
          </a:xfrm>
        </p:grpSpPr>
        <p:sp>
          <p:nvSpPr>
            <p:cNvPr id="26" name="Freeform 26"/>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27" name="TextBox 27"/>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28" name="Freeform 28"/>
          <p:cNvSpPr/>
          <p:nvPr/>
        </p:nvSpPr>
        <p:spPr>
          <a:xfrm>
            <a:off x="11117386" y="9024611"/>
            <a:ext cx="205452" cy="205452"/>
          </a:xfrm>
          <a:custGeom>
            <a:avLst/>
            <a:gdLst/>
            <a:ahLst/>
            <a:cxnLst/>
            <a:rect l="l" t="t" r="r" b="b"/>
            <a:pathLst>
              <a:path w="205452" h="205452">
                <a:moveTo>
                  <a:pt x="0" y="0"/>
                </a:moveTo>
                <a:lnTo>
                  <a:pt x="205452" y="0"/>
                </a:lnTo>
                <a:lnTo>
                  <a:pt x="205452" y="205452"/>
                </a:lnTo>
                <a:lnTo>
                  <a:pt x="0" y="205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9" name="Freeform 29"/>
          <p:cNvSpPr/>
          <p:nvPr/>
        </p:nvSpPr>
        <p:spPr>
          <a:xfrm>
            <a:off x="12067224" y="9024611"/>
            <a:ext cx="165482" cy="205452"/>
          </a:xfrm>
          <a:custGeom>
            <a:avLst/>
            <a:gdLst/>
            <a:ahLst/>
            <a:cxnLst/>
            <a:rect l="l" t="t" r="r" b="b"/>
            <a:pathLst>
              <a:path w="165482" h="205452">
                <a:moveTo>
                  <a:pt x="0" y="0"/>
                </a:moveTo>
                <a:lnTo>
                  <a:pt x="165482" y="0"/>
                </a:lnTo>
                <a:lnTo>
                  <a:pt x="165482" y="205452"/>
                </a:lnTo>
                <a:lnTo>
                  <a:pt x="0" y="2054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30" name="Group 30"/>
          <p:cNvGrpSpPr/>
          <p:nvPr/>
        </p:nvGrpSpPr>
        <p:grpSpPr>
          <a:xfrm>
            <a:off x="14241143" y="9024611"/>
            <a:ext cx="219954" cy="205452"/>
            <a:chOff x="0" y="0"/>
            <a:chExt cx="812800" cy="759208"/>
          </a:xfrm>
        </p:grpSpPr>
        <p:sp>
          <p:nvSpPr>
            <p:cNvPr id="31" name="Freeform 31"/>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32" name="TextBox 32"/>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33" name="Freeform 33"/>
          <p:cNvSpPr/>
          <p:nvPr/>
        </p:nvSpPr>
        <p:spPr>
          <a:xfrm>
            <a:off x="15201948" y="9024611"/>
            <a:ext cx="205452" cy="205452"/>
          </a:xfrm>
          <a:custGeom>
            <a:avLst/>
            <a:gdLst/>
            <a:ahLst/>
            <a:cxnLst/>
            <a:rect l="l" t="t" r="r" b="b"/>
            <a:pathLst>
              <a:path w="205452" h="205452">
                <a:moveTo>
                  <a:pt x="0" y="0"/>
                </a:moveTo>
                <a:lnTo>
                  <a:pt x="205452" y="0"/>
                </a:lnTo>
                <a:lnTo>
                  <a:pt x="205452" y="205452"/>
                </a:lnTo>
                <a:lnTo>
                  <a:pt x="0" y="205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4" name="Freeform 34"/>
          <p:cNvSpPr/>
          <p:nvPr/>
        </p:nvSpPr>
        <p:spPr>
          <a:xfrm>
            <a:off x="16151786" y="9024611"/>
            <a:ext cx="165482" cy="205452"/>
          </a:xfrm>
          <a:custGeom>
            <a:avLst/>
            <a:gdLst/>
            <a:ahLst/>
            <a:cxnLst/>
            <a:rect l="l" t="t" r="r" b="b"/>
            <a:pathLst>
              <a:path w="165482" h="205452">
                <a:moveTo>
                  <a:pt x="0" y="0"/>
                </a:moveTo>
                <a:lnTo>
                  <a:pt x="165482" y="0"/>
                </a:lnTo>
                <a:lnTo>
                  <a:pt x="165482" y="205452"/>
                </a:lnTo>
                <a:lnTo>
                  <a:pt x="0" y="2054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5" name="TextBox 35"/>
          <p:cNvSpPr txBox="1"/>
          <p:nvPr/>
        </p:nvSpPr>
        <p:spPr>
          <a:xfrm>
            <a:off x="5511302" y="8927777"/>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6" name="TextBox 36"/>
          <p:cNvSpPr txBox="1"/>
          <p:nvPr/>
        </p:nvSpPr>
        <p:spPr>
          <a:xfrm>
            <a:off x="6403990" y="8930611"/>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7" name="TextBox 37"/>
          <p:cNvSpPr txBox="1"/>
          <p:nvPr/>
        </p:nvSpPr>
        <p:spPr>
          <a:xfrm>
            <a:off x="7243056"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8" name="TextBox 38"/>
          <p:cNvSpPr txBox="1"/>
          <p:nvPr/>
        </p:nvSpPr>
        <p:spPr>
          <a:xfrm>
            <a:off x="10458725"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9" name="TextBox 39"/>
          <p:cNvSpPr txBox="1"/>
          <p:nvPr/>
        </p:nvSpPr>
        <p:spPr>
          <a:xfrm>
            <a:off x="11408563"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0" name="TextBox 40"/>
          <p:cNvSpPr txBox="1"/>
          <p:nvPr/>
        </p:nvSpPr>
        <p:spPr>
          <a:xfrm>
            <a:off x="12318431"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1" name="TextBox 41"/>
          <p:cNvSpPr txBox="1"/>
          <p:nvPr/>
        </p:nvSpPr>
        <p:spPr>
          <a:xfrm>
            <a:off x="14543287"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2" name="TextBox 42"/>
          <p:cNvSpPr txBox="1"/>
          <p:nvPr/>
        </p:nvSpPr>
        <p:spPr>
          <a:xfrm>
            <a:off x="15493125"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3" name="TextBox 43"/>
          <p:cNvSpPr txBox="1"/>
          <p:nvPr/>
        </p:nvSpPr>
        <p:spPr>
          <a:xfrm>
            <a:off x="16402993"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4" name="TextBox 44"/>
          <p:cNvSpPr txBox="1"/>
          <p:nvPr/>
        </p:nvSpPr>
        <p:spPr>
          <a:xfrm>
            <a:off x="469114" y="3580162"/>
            <a:ext cx="4938387" cy="2202750"/>
          </a:xfrm>
          <a:prstGeom prst="rect">
            <a:avLst/>
          </a:prstGeom>
        </p:spPr>
        <p:txBody>
          <a:bodyPr lIns="0" tIns="0" rIns="0" bIns="0" rtlCol="0" anchor="t">
            <a:spAutoFit/>
          </a:bodyPr>
          <a:lstStyle/>
          <a:p>
            <a:pPr marL="0" lvl="0" indent="0" algn="l">
              <a:lnSpc>
                <a:spcPts val="8475"/>
              </a:lnSpc>
              <a:spcBef>
                <a:spcPct val="0"/>
              </a:spcBef>
            </a:pPr>
            <a:r>
              <a:rPr lang="en-US" sz="8392">
                <a:solidFill>
                  <a:srgbClr val="211F1C"/>
                </a:solidFill>
                <a:latin typeface="Anton"/>
                <a:ea typeface="Anton"/>
                <a:cs typeface="Anton"/>
                <a:sym typeface="Anton"/>
              </a:rPr>
              <a:t>POSI</a:t>
            </a:r>
            <a:r>
              <a:rPr lang="en-US" sz="8392" u="none" strike="noStrike">
                <a:solidFill>
                  <a:srgbClr val="211F1C"/>
                </a:solidFill>
                <a:latin typeface="Anton"/>
                <a:ea typeface="Anton"/>
                <a:cs typeface="Anton"/>
                <a:sym typeface="Anton"/>
              </a:rPr>
              <a:t>TIVE EFFECTS</a:t>
            </a:r>
          </a:p>
        </p:txBody>
      </p:sp>
      <p:sp>
        <p:nvSpPr>
          <p:cNvPr id="45" name="TextBox 45"/>
          <p:cNvSpPr txBox="1"/>
          <p:nvPr/>
        </p:nvSpPr>
        <p:spPr>
          <a:xfrm>
            <a:off x="4803018" y="7476592"/>
            <a:ext cx="3799848" cy="635661"/>
          </a:xfrm>
          <a:prstGeom prst="rect">
            <a:avLst/>
          </a:prstGeom>
        </p:spPr>
        <p:txBody>
          <a:bodyPr lIns="0" tIns="0" rIns="0" bIns="0" rtlCol="0" anchor="t">
            <a:spAutoFit/>
          </a:bodyPr>
          <a:lstStyle/>
          <a:p>
            <a:pPr marL="0" lvl="0" indent="0" algn="l">
              <a:lnSpc>
                <a:spcPts val="2557"/>
              </a:lnSpc>
              <a:spcBef>
                <a:spcPct val="0"/>
              </a:spcBef>
            </a:pPr>
            <a:r>
              <a:rPr lang="en-US" sz="1739" b="1">
                <a:solidFill>
                  <a:srgbClr val="211F1C"/>
                </a:solidFill>
                <a:latin typeface="Roboto Mono Bold"/>
                <a:ea typeface="Roboto Mono Bold"/>
                <a:cs typeface="Roboto Mono Bold"/>
                <a:sym typeface="Roboto Mono Bold"/>
              </a:rPr>
              <a:t>Learning</a:t>
            </a:r>
            <a:r>
              <a:rPr lang="en-US" sz="1739">
                <a:solidFill>
                  <a:srgbClr val="211F1C"/>
                </a:solidFill>
                <a:latin typeface="Roboto Mono"/>
                <a:ea typeface="Roboto Mono"/>
                <a:cs typeface="Roboto Mono"/>
                <a:sym typeface="Roboto Mono"/>
              </a:rPr>
              <a:t>: Access to free knowledge &amp; tutorials</a:t>
            </a:r>
          </a:p>
        </p:txBody>
      </p:sp>
      <p:sp>
        <p:nvSpPr>
          <p:cNvPr id="46" name="TextBox 46"/>
          <p:cNvSpPr txBox="1"/>
          <p:nvPr/>
        </p:nvSpPr>
        <p:spPr>
          <a:xfrm>
            <a:off x="9935316" y="7589164"/>
            <a:ext cx="3315491" cy="959511"/>
          </a:xfrm>
          <a:prstGeom prst="rect">
            <a:avLst/>
          </a:prstGeom>
        </p:spPr>
        <p:txBody>
          <a:bodyPr lIns="0" tIns="0" rIns="0" bIns="0" rtlCol="0" anchor="t">
            <a:spAutoFit/>
          </a:bodyPr>
          <a:lstStyle/>
          <a:p>
            <a:pPr marL="0" lvl="0" indent="0" algn="l">
              <a:lnSpc>
                <a:spcPts val="2557"/>
              </a:lnSpc>
              <a:spcBef>
                <a:spcPct val="0"/>
              </a:spcBef>
            </a:pPr>
            <a:r>
              <a:rPr lang="en-US" sz="1739" b="1">
                <a:solidFill>
                  <a:srgbClr val="211F1C"/>
                </a:solidFill>
                <a:latin typeface="Roboto Mono Bold"/>
                <a:ea typeface="Roboto Mono Bold"/>
                <a:cs typeface="Roboto Mono Bold"/>
                <a:sym typeface="Roboto Mono Bold"/>
              </a:rPr>
              <a:t>Networking</a:t>
            </a:r>
            <a:r>
              <a:rPr lang="en-US" sz="1739">
                <a:solidFill>
                  <a:srgbClr val="211F1C"/>
                </a:solidFill>
                <a:latin typeface="Roboto Mono"/>
                <a:ea typeface="Roboto Mono"/>
                <a:cs typeface="Roboto Mono"/>
                <a:sym typeface="Roboto Mono"/>
              </a:rPr>
              <a:t>: Connects people worldwide, job opportunities</a:t>
            </a:r>
          </a:p>
        </p:txBody>
      </p:sp>
      <p:sp>
        <p:nvSpPr>
          <p:cNvPr id="47" name="TextBox 47"/>
          <p:cNvSpPr txBox="1"/>
          <p:nvPr/>
        </p:nvSpPr>
        <p:spPr>
          <a:xfrm>
            <a:off x="14022463" y="7573689"/>
            <a:ext cx="3236837" cy="635661"/>
          </a:xfrm>
          <a:prstGeom prst="rect">
            <a:avLst/>
          </a:prstGeom>
        </p:spPr>
        <p:txBody>
          <a:bodyPr lIns="0" tIns="0" rIns="0" bIns="0" rtlCol="0" anchor="t">
            <a:spAutoFit/>
          </a:bodyPr>
          <a:lstStyle/>
          <a:p>
            <a:pPr marL="0" lvl="0" indent="0" algn="l">
              <a:lnSpc>
                <a:spcPts val="2557"/>
              </a:lnSpc>
              <a:spcBef>
                <a:spcPct val="0"/>
              </a:spcBef>
            </a:pPr>
            <a:r>
              <a:rPr lang="en-US" sz="1739" b="1">
                <a:solidFill>
                  <a:srgbClr val="211F1C"/>
                </a:solidFill>
                <a:latin typeface="Roboto Mono Bold"/>
                <a:ea typeface="Roboto Mono Bold"/>
                <a:cs typeface="Roboto Mono Bold"/>
                <a:sym typeface="Roboto Mono Bold"/>
              </a:rPr>
              <a:t>Awareness</a:t>
            </a:r>
            <a:r>
              <a:rPr lang="en-US" sz="1739">
                <a:solidFill>
                  <a:srgbClr val="211F1C"/>
                </a:solidFill>
                <a:latin typeface="Roboto Mono"/>
                <a:ea typeface="Roboto Mono"/>
                <a:cs typeface="Roboto Mono"/>
                <a:sym typeface="Roboto Mono"/>
              </a:rPr>
              <a:t>: Spreads news &amp; social causes quickly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1991530" y="3712397"/>
            <a:ext cx="6667500" cy="874356"/>
            <a:chOff x="0" y="0"/>
            <a:chExt cx="2126876" cy="278912"/>
          </a:xfrm>
        </p:grpSpPr>
        <p:sp>
          <p:nvSpPr>
            <p:cNvPr id="6" name="Freeform 6"/>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7" name="TextBox 7"/>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b="1" spc="255">
                  <a:solidFill>
                    <a:srgbClr val="000000"/>
                  </a:solidFill>
                  <a:latin typeface="Nunito Sans Expanded Medium"/>
                  <a:ea typeface="Nunito Sans Expanded Medium"/>
                  <a:cs typeface="Nunito Sans Expanded Medium"/>
                  <a:sym typeface="Nunito Sans Expanded Medium"/>
                </a:rPr>
                <a:t>WHAT IS SOCIAL MEDIA</a:t>
              </a:r>
            </a:p>
          </p:txBody>
        </p:sp>
      </p:grpSp>
      <p:grpSp>
        <p:nvGrpSpPr>
          <p:cNvPr id="8" name="Group 8"/>
          <p:cNvGrpSpPr/>
          <p:nvPr/>
        </p:nvGrpSpPr>
        <p:grpSpPr>
          <a:xfrm>
            <a:off x="809625" y="3712397"/>
            <a:ext cx="897095" cy="874356"/>
            <a:chOff x="0" y="0"/>
            <a:chExt cx="286166" cy="278912"/>
          </a:xfrm>
        </p:grpSpPr>
        <p:sp>
          <p:nvSpPr>
            <p:cNvPr id="9" name="Freeform 9"/>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10" name="TextBox 10"/>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b="1" spc="314">
                  <a:solidFill>
                    <a:srgbClr val="000000"/>
                  </a:solidFill>
                  <a:latin typeface="Nunito Sans Expanded Bold"/>
                  <a:ea typeface="Nunito Sans Expanded Bold"/>
                  <a:cs typeface="Nunito Sans Expanded Bold"/>
                  <a:sym typeface="Nunito Sans Expanded Bold"/>
                </a:rPr>
                <a:t>1</a:t>
              </a:r>
            </a:p>
          </p:txBody>
        </p:sp>
      </p:grpSp>
      <p:grpSp>
        <p:nvGrpSpPr>
          <p:cNvPr id="11" name="Group 11"/>
          <p:cNvGrpSpPr/>
          <p:nvPr/>
        </p:nvGrpSpPr>
        <p:grpSpPr>
          <a:xfrm>
            <a:off x="1991530" y="4913454"/>
            <a:ext cx="6667500" cy="874356"/>
            <a:chOff x="0" y="0"/>
            <a:chExt cx="2126876" cy="278912"/>
          </a:xfrm>
        </p:grpSpPr>
        <p:sp>
          <p:nvSpPr>
            <p:cNvPr id="12" name="Freeform 12"/>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13" name="TextBox 13"/>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b="1" spc="255">
                  <a:solidFill>
                    <a:srgbClr val="000000"/>
                  </a:solidFill>
                  <a:latin typeface="Nunito Sans Expanded Medium"/>
                  <a:ea typeface="Nunito Sans Expanded Medium"/>
                  <a:cs typeface="Nunito Sans Expanded Medium"/>
                  <a:sym typeface="Nunito Sans Expanded Medium"/>
                </a:rPr>
                <a:t>HISTORY WITH PROBLEMS &amp; SOLUTIONS</a:t>
              </a:r>
            </a:p>
          </p:txBody>
        </p:sp>
      </p:grpSp>
      <p:grpSp>
        <p:nvGrpSpPr>
          <p:cNvPr id="14" name="Group 14"/>
          <p:cNvGrpSpPr/>
          <p:nvPr/>
        </p:nvGrpSpPr>
        <p:grpSpPr>
          <a:xfrm>
            <a:off x="809625" y="4913454"/>
            <a:ext cx="897095" cy="874356"/>
            <a:chOff x="0" y="0"/>
            <a:chExt cx="286166" cy="278912"/>
          </a:xfrm>
        </p:grpSpPr>
        <p:sp>
          <p:nvSpPr>
            <p:cNvPr id="15" name="Freeform 15"/>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16" name="TextBox 16"/>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b="1" spc="314">
                  <a:solidFill>
                    <a:srgbClr val="000000"/>
                  </a:solidFill>
                  <a:latin typeface="Nunito Sans Expanded Bold"/>
                  <a:ea typeface="Nunito Sans Expanded Bold"/>
                  <a:cs typeface="Nunito Sans Expanded Bold"/>
                  <a:sym typeface="Nunito Sans Expanded Bold"/>
                </a:rPr>
                <a:t>2</a:t>
              </a:r>
            </a:p>
          </p:txBody>
        </p:sp>
      </p:grpSp>
      <p:grpSp>
        <p:nvGrpSpPr>
          <p:cNvPr id="17" name="Group 17"/>
          <p:cNvGrpSpPr/>
          <p:nvPr/>
        </p:nvGrpSpPr>
        <p:grpSpPr>
          <a:xfrm>
            <a:off x="1991530" y="6114511"/>
            <a:ext cx="6667500" cy="874356"/>
            <a:chOff x="0" y="0"/>
            <a:chExt cx="2126876" cy="278912"/>
          </a:xfrm>
        </p:grpSpPr>
        <p:sp>
          <p:nvSpPr>
            <p:cNvPr id="18" name="Freeform 18"/>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19" name="TextBox 19"/>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b="1" spc="255">
                  <a:solidFill>
                    <a:srgbClr val="000000"/>
                  </a:solidFill>
                  <a:latin typeface="Nunito Sans Expanded Medium"/>
                  <a:ea typeface="Nunito Sans Expanded Medium"/>
                  <a:cs typeface="Nunito Sans Expanded Medium"/>
                  <a:sym typeface="Nunito Sans Expanded Medium"/>
                </a:rPr>
                <a:t>TYPES OF SOCIAL MEDIA</a:t>
              </a:r>
            </a:p>
          </p:txBody>
        </p:sp>
      </p:grpSp>
      <p:grpSp>
        <p:nvGrpSpPr>
          <p:cNvPr id="20" name="Group 20"/>
          <p:cNvGrpSpPr/>
          <p:nvPr/>
        </p:nvGrpSpPr>
        <p:grpSpPr>
          <a:xfrm>
            <a:off x="809625" y="6114511"/>
            <a:ext cx="897095" cy="874356"/>
            <a:chOff x="0" y="0"/>
            <a:chExt cx="286166" cy="278912"/>
          </a:xfrm>
        </p:grpSpPr>
        <p:sp>
          <p:nvSpPr>
            <p:cNvPr id="21" name="Freeform 21"/>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22" name="TextBox 22"/>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b="1" spc="314">
                  <a:solidFill>
                    <a:srgbClr val="000000"/>
                  </a:solidFill>
                  <a:latin typeface="Nunito Sans Expanded Bold"/>
                  <a:ea typeface="Nunito Sans Expanded Bold"/>
                  <a:cs typeface="Nunito Sans Expanded Bold"/>
                  <a:sym typeface="Nunito Sans Expanded Bold"/>
                </a:rPr>
                <a:t>3</a:t>
              </a:r>
            </a:p>
          </p:txBody>
        </p:sp>
      </p:grpSp>
      <p:grpSp>
        <p:nvGrpSpPr>
          <p:cNvPr id="23" name="Group 23"/>
          <p:cNvGrpSpPr/>
          <p:nvPr/>
        </p:nvGrpSpPr>
        <p:grpSpPr>
          <a:xfrm>
            <a:off x="1991530" y="7315568"/>
            <a:ext cx="6667500" cy="874356"/>
            <a:chOff x="0" y="0"/>
            <a:chExt cx="2126876" cy="278912"/>
          </a:xfrm>
        </p:grpSpPr>
        <p:sp>
          <p:nvSpPr>
            <p:cNvPr id="24" name="Freeform 24"/>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25" name="TextBox 25"/>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b="1" spc="255">
                  <a:solidFill>
                    <a:srgbClr val="000000"/>
                  </a:solidFill>
                  <a:latin typeface="Nunito Sans Expanded Medium"/>
                  <a:ea typeface="Nunito Sans Expanded Medium"/>
                  <a:cs typeface="Nunito Sans Expanded Medium"/>
                  <a:sym typeface="Nunito Sans Expanded Medium"/>
                </a:rPr>
                <a:t>HOW SOCIAL MEDIA WORKS</a:t>
              </a:r>
            </a:p>
          </p:txBody>
        </p:sp>
      </p:grpSp>
      <p:grpSp>
        <p:nvGrpSpPr>
          <p:cNvPr id="26" name="Group 26"/>
          <p:cNvGrpSpPr/>
          <p:nvPr/>
        </p:nvGrpSpPr>
        <p:grpSpPr>
          <a:xfrm>
            <a:off x="809625" y="7315568"/>
            <a:ext cx="897095" cy="874356"/>
            <a:chOff x="0" y="0"/>
            <a:chExt cx="286166" cy="278912"/>
          </a:xfrm>
        </p:grpSpPr>
        <p:sp>
          <p:nvSpPr>
            <p:cNvPr id="27" name="Freeform 27"/>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28" name="TextBox 28"/>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b="1" spc="314">
                  <a:solidFill>
                    <a:srgbClr val="000000"/>
                  </a:solidFill>
                  <a:latin typeface="Nunito Sans Expanded Bold"/>
                  <a:ea typeface="Nunito Sans Expanded Bold"/>
                  <a:cs typeface="Nunito Sans Expanded Bold"/>
                  <a:sym typeface="Nunito Sans Expanded Bold"/>
                </a:rPr>
                <a:t>4</a:t>
              </a:r>
            </a:p>
          </p:txBody>
        </p:sp>
      </p:grpSp>
      <p:grpSp>
        <p:nvGrpSpPr>
          <p:cNvPr id="29" name="Group 29"/>
          <p:cNvGrpSpPr/>
          <p:nvPr/>
        </p:nvGrpSpPr>
        <p:grpSpPr>
          <a:xfrm>
            <a:off x="9606624" y="3712397"/>
            <a:ext cx="897095" cy="874356"/>
            <a:chOff x="0" y="0"/>
            <a:chExt cx="286166" cy="278912"/>
          </a:xfrm>
        </p:grpSpPr>
        <p:sp>
          <p:nvSpPr>
            <p:cNvPr id="30" name="Freeform 30"/>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31" name="TextBox 31"/>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b="1" spc="314">
                  <a:solidFill>
                    <a:srgbClr val="000000"/>
                  </a:solidFill>
                  <a:latin typeface="Nunito Sans Expanded Bold"/>
                  <a:ea typeface="Nunito Sans Expanded Bold"/>
                  <a:cs typeface="Nunito Sans Expanded Bold"/>
                  <a:sym typeface="Nunito Sans Expanded Bold"/>
                </a:rPr>
                <a:t>6</a:t>
              </a:r>
            </a:p>
          </p:txBody>
        </p:sp>
      </p:grpSp>
      <p:grpSp>
        <p:nvGrpSpPr>
          <p:cNvPr id="32" name="Group 32"/>
          <p:cNvGrpSpPr/>
          <p:nvPr/>
        </p:nvGrpSpPr>
        <p:grpSpPr>
          <a:xfrm>
            <a:off x="10789468" y="3712397"/>
            <a:ext cx="6667500" cy="874356"/>
            <a:chOff x="0" y="0"/>
            <a:chExt cx="2126876" cy="278912"/>
          </a:xfrm>
        </p:grpSpPr>
        <p:sp>
          <p:nvSpPr>
            <p:cNvPr id="33" name="Freeform 33"/>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34" name="TextBox 34"/>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b="1" spc="255">
                  <a:solidFill>
                    <a:srgbClr val="000000"/>
                  </a:solidFill>
                  <a:latin typeface="Nunito Sans Expanded Medium"/>
                  <a:ea typeface="Nunito Sans Expanded Medium"/>
                  <a:cs typeface="Nunito Sans Expanded Medium"/>
                  <a:sym typeface="Nunito Sans Expanded Medium"/>
                </a:rPr>
                <a:t>SOCIAL MEDIA &amp; AGE RANGES</a:t>
              </a:r>
            </a:p>
          </p:txBody>
        </p:sp>
      </p:grpSp>
      <p:grpSp>
        <p:nvGrpSpPr>
          <p:cNvPr id="35" name="Group 35"/>
          <p:cNvGrpSpPr/>
          <p:nvPr/>
        </p:nvGrpSpPr>
        <p:grpSpPr>
          <a:xfrm>
            <a:off x="9606624" y="4913454"/>
            <a:ext cx="897095" cy="874356"/>
            <a:chOff x="0" y="0"/>
            <a:chExt cx="286166" cy="278912"/>
          </a:xfrm>
        </p:grpSpPr>
        <p:sp>
          <p:nvSpPr>
            <p:cNvPr id="36" name="Freeform 36"/>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37" name="TextBox 37"/>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b="1" spc="314">
                  <a:solidFill>
                    <a:srgbClr val="000000"/>
                  </a:solidFill>
                  <a:latin typeface="Nunito Sans Expanded Bold"/>
                  <a:ea typeface="Nunito Sans Expanded Bold"/>
                  <a:cs typeface="Nunito Sans Expanded Bold"/>
                  <a:sym typeface="Nunito Sans Expanded Bold"/>
                </a:rPr>
                <a:t>7</a:t>
              </a:r>
            </a:p>
          </p:txBody>
        </p:sp>
      </p:grpSp>
      <p:grpSp>
        <p:nvGrpSpPr>
          <p:cNvPr id="38" name="Group 38"/>
          <p:cNvGrpSpPr/>
          <p:nvPr/>
        </p:nvGrpSpPr>
        <p:grpSpPr>
          <a:xfrm>
            <a:off x="10789468" y="4913454"/>
            <a:ext cx="6667500" cy="874356"/>
            <a:chOff x="0" y="0"/>
            <a:chExt cx="2126876" cy="278912"/>
          </a:xfrm>
        </p:grpSpPr>
        <p:sp>
          <p:nvSpPr>
            <p:cNvPr id="39" name="Freeform 39"/>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40" name="TextBox 40"/>
            <p:cNvSpPr txBox="1"/>
            <p:nvPr/>
          </p:nvSpPr>
          <p:spPr>
            <a:xfrm>
              <a:off x="0" y="-38100"/>
              <a:ext cx="2126876" cy="317012"/>
            </a:xfrm>
            <a:prstGeom prst="rect">
              <a:avLst/>
            </a:prstGeom>
          </p:spPr>
          <p:txBody>
            <a:bodyPr lIns="38100" tIns="38100" rIns="38100" bIns="38100" rtlCol="0" anchor="ctr"/>
            <a:lstStyle/>
            <a:p>
              <a:pPr marL="0" lvl="0" indent="0" algn="ctr">
                <a:lnSpc>
                  <a:spcPts val="2557"/>
                </a:lnSpc>
                <a:spcBef>
                  <a:spcPct val="0"/>
                </a:spcBef>
              </a:pPr>
              <a:r>
                <a:rPr lang="en-US" sz="1739" b="1" spc="255">
                  <a:solidFill>
                    <a:srgbClr val="000000"/>
                  </a:solidFill>
                  <a:latin typeface="Nunito Sans Expanded Medium"/>
                  <a:ea typeface="Nunito Sans Expanded Medium"/>
                  <a:cs typeface="Nunito Sans Expanded Medium"/>
                  <a:sym typeface="Nunito Sans Expanded Medium"/>
                </a:rPr>
                <a:t>EFFECTS OF S</a:t>
              </a:r>
              <a:r>
                <a:rPr lang="en-US" sz="1739" b="1" u="none" strike="noStrike" spc="255">
                  <a:solidFill>
                    <a:srgbClr val="000000"/>
                  </a:solidFill>
                  <a:latin typeface="Nunito Sans Expanded Medium"/>
                  <a:ea typeface="Nunito Sans Expanded Medium"/>
                  <a:cs typeface="Nunito Sans Expanded Medium"/>
                  <a:sym typeface="Nunito Sans Expanded Medium"/>
                </a:rPr>
                <a:t>OCIAL MEDIA</a:t>
              </a:r>
            </a:p>
          </p:txBody>
        </p:sp>
      </p:grpSp>
      <p:grpSp>
        <p:nvGrpSpPr>
          <p:cNvPr id="41" name="Group 41"/>
          <p:cNvGrpSpPr/>
          <p:nvPr/>
        </p:nvGrpSpPr>
        <p:grpSpPr>
          <a:xfrm>
            <a:off x="9606624" y="6114511"/>
            <a:ext cx="897095" cy="874356"/>
            <a:chOff x="0" y="0"/>
            <a:chExt cx="286166" cy="278912"/>
          </a:xfrm>
        </p:grpSpPr>
        <p:sp>
          <p:nvSpPr>
            <p:cNvPr id="42" name="Freeform 42"/>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43" name="TextBox 43"/>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b="1" spc="314">
                  <a:solidFill>
                    <a:srgbClr val="000000"/>
                  </a:solidFill>
                  <a:latin typeface="Nunito Sans Expanded Bold"/>
                  <a:ea typeface="Nunito Sans Expanded Bold"/>
                  <a:cs typeface="Nunito Sans Expanded Bold"/>
                  <a:sym typeface="Nunito Sans Expanded Bold"/>
                </a:rPr>
                <a:t>8</a:t>
              </a:r>
            </a:p>
          </p:txBody>
        </p:sp>
      </p:grpSp>
      <p:grpSp>
        <p:nvGrpSpPr>
          <p:cNvPr id="44" name="Group 44"/>
          <p:cNvGrpSpPr/>
          <p:nvPr/>
        </p:nvGrpSpPr>
        <p:grpSpPr>
          <a:xfrm>
            <a:off x="10789468" y="6114511"/>
            <a:ext cx="6667500" cy="874356"/>
            <a:chOff x="0" y="0"/>
            <a:chExt cx="2126876" cy="278912"/>
          </a:xfrm>
        </p:grpSpPr>
        <p:sp>
          <p:nvSpPr>
            <p:cNvPr id="45" name="Freeform 45"/>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46" name="TextBox 46"/>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b="1" spc="255">
                  <a:solidFill>
                    <a:srgbClr val="000000"/>
                  </a:solidFill>
                  <a:latin typeface="Nunito Sans Expanded Medium"/>
                  <a:ea typeface="Nunito Sans Expanded Medium"/>
                  <a:cs typeface="Nunito Sans Expanded Medium"/>
                  <a:sym typeface="Nunito Sans Expanded Medium"/>
                </a:rPr>
                <a:t>HOW BUSINESSES USE SOCIAL MEDIA</a:t>
              </a:r>
            </a:p>
          </p:txBody>
        </p:sp>
      </p:grpSp>
      <p:grpSp>
        <p:nvGrpSpPr>
          <p:cNvPr id="47" name="Group 47"/>
          <p:cNvGrpSpPr/>
          <p:nvPr/>
        </p:nvGrpSpPr>
        <p:grpSpPr>
          <a:xfrm>
            <a:off x="9606624" y="7315568"/>
            <a:ext cx="897095" cy="874356"/>
            <a:chOff x="0" y="0"/>
            <a:chExt cx="286166" cy="278912"/>
          </a:xfrm>
        </p:grpSpPr>
        <p:sp>
          <p:nvSpPr>
            <p:cNvPr id="48" name="Freeform 48"/>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49" name="TextBox 49"/>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b="1" spc="314">
                  <a:solidFill>
                    <a:srgbClr val="000000"/>
                  </a:solidFill>
                  <a:latin typeface="Nunito Sans Expanded Bold"/>
                  <a:ea typeface="Nunito Sans Expanded Bold"/>
                  <a:cs typeface="Nunito Sans Expanded Bold"/>
                  <a:sym typeface="Nunito Sans Expanded Bold"/>
                </a:rPr>
                <a:t>9</a:t>
              </a:r>
            </a:p>
          </p:txBody>
        </p:sp>
      </p:grpSp>
      <p:grpSp>
        <p:nvGrpSpPr>
          <p:cNvPr id="50" name="Group 50"/>
          <p:cNvGrpSpPr/>
          <p:nvPr/>
        </p:nvGrpSpPr>
        <p:grpSpPr>
          <a:xfrm>
            <a:off x="10789468" y="7315568"/>
            <a:ext cx="6667500" cy="874356"/>
            <a:chOff x="0" y="0"/>
            <a:chExt cx="2126876" cy="278912"/>
          </a:xfrm>
        </p:grpSpPr>
        <p:sp>
          <p:nvSpPr>
            <p:cNvPr id="51" name="Freeform 51"/>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52" name="TextBox 52"/>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b="1" spc="255">
                  <a:solidFill>
                    <a:srgbClr val="000000"/>
                  </a:solidFill>
                  <a:latin typeface="Nunito Sans Expanded Medium"/>
                  <a:ea typeface="Nunito Sans Expanded Medium"/>
                  <a:cs typeface="Nunito Sans Expanded Medium"/>
                  <a:sym typeface="Nunito Sans Expanded Medium"/>
                </a:rPr>
                <a:t>EXPECTATIONS / FUTURE OF SOCIAL MEDIA</a:t>
              </a:r>
            </a:p>
          </p:txBody>
        </p:sp>
      </p:grpSp>
      <p:sp>
        <p:nvSpPr>
          <p:cNvPr id="53" name="Freeform 53"/>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4" name="TextBox 54"/>
          <p:cNvSpPr txBox="1"/>
          <p:nvPr/>
        </p:nvSpPr>
        <p:spPr>
          <a:xfrm>
            <a:off x="809625" y="1883890"/>
            <a:ext cx="11890034" cy="1126425"/>
          </a:xfrm>
          <a:prstGeom prst="rect">
            <a:avLst/>
          </a:prstGeom>
        </p:spPr>
        <p:txBody>
          <a:bodyPr lIns="0" tIns="0" rIns="0" bIns="0" rtlCol="0" anchor="t">
            <a:spAutoFit/>
          </a:bodyPr>
          <a:lstStyle/>
          <a:p>
            <a:pPr marL="0" lvl="0" indent="0" algn="l">
              <a:lnSpc>
                <a:spcPts val="8475"/>
              </a:lnSpc>
              <a:spcBef>
                <a:spcPct val="0"/>
              </a:spcBef>
            </a:pPr>
            <a:r>
              <a:rPr lang="en-US" sz="8392">
                <a:solidFill>
                  <a:srgbClr val="211F1C"/>
                </a:solidFill>
                <a:latin typeface="Anton"/>
                <a:ea typeface="Anton"/>
                <a:cs typeface="Anton"/>
                <a:sym typeface="Anton"/>
              </a:rPr>
              <a:t>TABLE OF CONTENT</a:t>
            </a:r>
          </a:p>
        </p:txBody>
      </p:sp>
      <p:grpSp>
        <p:nvGrpSpPr>
          <p:cNvPr id="55" name="Group 55"/>
          <p:cNvGrpSpPr/>
          <p:nvPr/>
        </p:nvGrpSpPr>
        <p:grpSpPr>
          <a:xfrm>
            <a:off x="1991530" y="8513774"/>
            <a:ext cx="6667500" cy="874356"/>
            <a:chOff x="0" y="0"/>
            <a:chExt cx="2126876" cy="278912"/>
          </a:xfrm>
        </p:grpSpPr>
        <p:sp>
          <p:nvSpPr>
            <p:cNvPr id="56" name="Freeform 56"/>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57" name="TextBox 57"/>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b="1" spc="255">
                  <a:solidFill>
                    <a:srgbClr val="000000"/>
                  </a:solidFill>
                  <a:latin typeface="Nunito Sans Expanded Medium"/>
                  <a:ea typeface="Nunito Sans Expanded Medium"/>
                  <a:cs typeface="Nunito Sans Expanded Medium"/>
                  <a:sym typeface="Nunito Sans Expanded Medium"/>
                </a:rPr>
                <a:t>WHY PEOPLE PREFER SOCIAL MEDIA</a:t>
              </a:r>
            </a:p>
          </p:txBody>
        </p:sp>
      </p:grpSp>
      <p:grpSp>
        <p:nvGrpSpPr>
          <p:cNvPr id="58" name="Group 58"/>
          <p:cNvGrpSpPr/>
          <p:nvPr/>
        </p:nvGrpSpPr>
        <p:grpSpPr>
          <a:xfrm>
            <a:off x="809625" y="8513774"/>
            <a:ext cx="897095" cy="874356"/>
            <a:chOff x="0" y="0"/>
            <a:chExt cx="286166" cy="278912"/>
          </a:xfrm>
        </p:grpSpPr>
        <p:sp>
          <p:nvSpPr>
            <p:cNvPr id="59" name="Freeform 59"/>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60" name="TextBox 60"/>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b="1" spc="314">
                  <a:solidFill>
                    <a:srgbClr val="000000"/>
                  </a:solidFill>
                  <a:latin typeface="Nunito Sans Expanded Bold"/>
                  <a:ea typeface="Nunito Sans Expanded Bold"/>
                  <a:cs typeface="Nunito Sans Expanded Bold"/>
                  <a:sym typeface="Nunito Sans Expanded Bold"/>
                </a:rPr>
                <a:t>5</a:t>
              </a:r>
            </a:p>
          </p:txBody>
        </p:sp>
      </p:grpSp>
      <p:grpSp>
        <p:nvGrpSpPr>
          <p:cNvPr id="61" name="Group 61"/>
          <p:cNvGrpSpPr/>
          <p:nvPr/>
        </p:nvGrpSpPr>
        <p:grpSpPr>
          <a:xfrm>
            <a:off x="10789468" y="8513774"/>
            <a:ext cx="6667500" cy="874356"/>
            <a:chOff x="0" y="0"/>
            <a:chExt cx="2126876" cy="278912"/>
          </a:xfrm>
        </p:grpSpPr>
        <p:sp>
          <p:nvSpPr>
            <p:cNvPr id="62" name="Freeform 62"/>
            <p:cNvSpPr/>
            <p:nvPr/>
          </p:nvSpPr>
          <p:spPr>
            <a:xfrm>
              <a:off x="0" y="0"/>
              <a:ext cx="2126876" cy="278912"/>
            </a:xfrm>
            <a:custGeom>
              <a:avLst/>
              <a:gdLst/>
              <a:ahLst/>
              <a:cxnLst/>
              <a:rect l="l" t="t" r="r" b="b"/>
              <a:pathLst>
                <a:path w="2126876" h="278912">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txBody>
            <a:bodyPr/>
            <a:lstStyle/>
            <a:p>
              <a:endParaRPr lang="en-US"/>
            </a:p>
          </p:txBody>
        </p:sp>
        <p:sp>
          <p:nvSpPr>
            <p:cNvPr id="63" name="TextBox 63"/>
            <p:cNvSpPr txBox="1"/>
            <p:nvPr/>
          </p:nvSpPr>
          <p:spPr>
            <a:xfrm>
              <a:off x="0" y="-38100"/>
              <a:ext cx="2126876" cy="317012"/>
            </a:xfrm>
            <a:prstGeom prst="rect">
              <a:avLst/>
            </a:prstGeom>
          </p:spPr>
          <p:txBody>
            <a:bodyPr lIns="38100" tIns="38100" rIns="38100" bIns="38100" rtlCol="0" anchor="ctr"/>
            <a:lstStyle/>
            <a:p>
              <a:pPr algn="ctr">
                <a:lnSpc>
                  <a:spcPts val="2557"/>
                </a:lnSpc>
              </a:pPr>
              <a:r>
                <a:rPr lang="en-US" sz="1739" b="1" spc="255">
                  <a:solidFill>
                    <a:srgbClr val="000000"/>
                  </a:solidFill>
                  <a:latin typeface="Nunito Sans Expanded Medium"/>
                  <a:ea typeface="Nunito Sans Expanded Medium"/>
                  <a:cs typeface="Nunito Sans Expanded Medium"/>
                  <a:sym typeface="Nunito Sans Expanded Medium"/>
                </a:rPr>
                <a:t>CONCLUSION &amp; Q&amp;A</a:t>
              </a:r>
            </a:p>
          </p:txBody>
        </p:sp>
      </p:grpSp>
      <p:grpSp>
        <p:nvGrpSpPr>
          <p:cNvPr id="64" name="Group 64"/>
          <p:cNvGrpSpPr/>
          <p:nvPr/>
        </p:nvGrpSpPr>
        <p:grpSpPr>
          <a:xfrm>
            <a:off x="9606624" y="8513774"/>
            <a:ext cx="897095" cy="874356"/>
            <a:chOff x="0" y="0"/>
            <a:chExt cx="286166" cy="278912"/>
          </a:xfrm>
        </p:grpSpPr>
        <p:sp>
          <p:nvSpPr>
            <p:cNvPr id="65" name="Freeform 65"/>
            <p:cNvSpPr/>
            <p:nvPr/>
          </p:nvSpPr>
          <p:spPr>
            <a:xfrm>
              <a:off x="0" y="0"/>
              <a:ext cx="286166" cy="278912"/>
            </a:xfrm>
            <a:custGeom>
              <a:avLst/>
              <a:gdLst/>
              <a:ahLst/>
              <a:cxnLst/>
              <a:rect l="l" t="t" r="r" b="b"/>
              <a:pathLst>
                <a:path w="286166" h="278912">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txBody>
            <a:bodyPr/>
            <a:lstStyle/>
            <a:p>
              <a:endParaRPr lang="en-US"/>
            </a:p>
          </p:txBody>
        </p:sp>
        <p:sp>
          <p:nvSpPr>
            <p:cNvPr id="66" name="TextBox 66"/>
            <p:cNvSpPr txBox="1"/>
            <p:nvPr/>
          </p:nvSpPr>
          <p:spPr>
            <a:xfrm>
              <a:off x="0" y="-57150"/>
              <a:ext cx="286166" cy="336062"/>
            </a:xfrm>
            <a:prstGeom prst="rect">
              <a:avLst/>
            </a:prstGeom>
          </p:spPr>
          <p:txBody>
            <a:bodyPr lIns="38100" tIns="38100" rIns="38100" bIns="38100" rtlCol="0" anchor="ctr"/>
            <a:lstStyle/>
            <a:p>
              <a:pPr algn="ctr">
                <a:lnSpc>
                  <a:spcPts val="3145"/>
                </a:lnSpc>
              </a:pPr>
              <a:r>
                <a:rPr lang="en-US" sz="2139" b="1" spc="314">
                  <a:solidFill>
                    <a:srgbClr val="000000"/>
                  </a:solidFill>
                  <a:latin typeface="Nunito Sans Expanded Bold"/>
                  <a:ea typeface="Nunito Sans Expanded Bold"/>
                  <a:cs typeface="Nunito Sans Expanded Bold"/>
                  <a:sym typeface="Nunito Sans Expanded Bold"/>
                </a:rPr>
                <a:t>10</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4503442" y="638734"/>
            <a:ext cx="4119990" cy="9009533"/>
            <a:chOff x="0" y="0"/>
            <a:chExt cx="1314242" cy="2873964"/>
          </a:xfrm>
        </p:grpSpPr>
        <p:sp>
          <p:nvSpPr>
            <p:cNvPr id="6" name="Freeform 6"/>
            <p:cNvSpPr/>
            <p:nvPr/>
          </p:nvSpPr>
          <p:spPr>
            <a:xfrm>
              <a:off x="0" y="0"/>
              <a:ext cx="1314242" cy="2873964"/>
            </a:xfrm>
            <a:custGeom>
              <a:avLst/>
              <a:gdLst/>
              <a:ahLst/>
              <a:cxnLst/>
              <a:rect l="l" t="t" r="r" b="b"/>
              <a:pathLst>
                <a:path w="1314242" h="2873964">
                  <a:moveTo>
                    <a:pt x="67648" y="0"/>
                  </a:moveTo>
                  <a:lnTo>
                    <a:pt x="1246594" y="0"/>
                  </a:lnTo>
                  <a:cubicBezTo>
                    <a:pt x="1283955" y="0"/>
                    <a:pt x="1314242" y="30287"/>
                    <a:pt x="1314242" y="67648"/>
                  </a:cubicBezTo>
                  <a:lnTo>
                    <a:pt x="1314242" y="2806316"/>
                  </a:lnTo>
                  <a:cubicBezTo>
                    <a:pt x="1314242" y="2843677"/>
                    <a:pt x="1283955" y="2873964"/>
                    <a:pt x="1246594" y="2873964"/>
                  </a:cubicBezTo>
                  <a:lnTo>
                    <a:pt x="67648" y="2873964"/>
                  </a:lnTo>
                  <a:cubicBezTo>
                    <a:pt x="30287" y="2873964"/>
                    <a:pt x="0" y="2843677"/>
                    <a:pt x="0" y="2806316"/>
                  </a:cubicBezTo>
                  <a:lnTo>
                    <a:pt x="0" y="67648"/>
                  </a:lnTo>
                  <a:cubicBezTo>
                    <a:pt x="0" y="30287"/>
                    <a:pt x="30287" y="0"/>
                    <a:pt x="67648" y="0"/>
                  </a:cubicBezTo>
                  <a:close/>
                </a:path>
              </a:pathLst>
            </a:custGeom>
            <a:solidFill>
              <a:srgbClr val="F1F1F1"/>
            </a:solidFill>
            <a:ln w="19050" cap="rnd">
              <a:solidFill>
                <a:srgbClr val="000000"/>
              </a:solidFill>
              <a:prstDash val="solid"/>
              <a:round/>
            </a:ln>
          </p:spPr>
          <p:txBody>
            <a:bodyPr/>
            <a:lstStyle/>
            <a:p>
              <a:endParaRPr lang="en-US"/>
            </a:p>
          </p:txBody>
        </p:sp>
        <p:sp>
          <p:nvSpPr>
            <p:cNvPr id="7" name="TextBox 7"/>
            <p:cNvSpPr txBox="1"/>
            <p:nvPr/>
          </p:nvSpPr>
          <p:spPr>
            <a:xfrm>
              <a:off x="0" y="-38100"/>
              <a:ext cx="1314242" cy="2912064"/>
            </a:xfrm>
            <a:prstGeom prst="rect">
              <a:avLst/>
            </a:prstGeom>
          </p:spPr>
          <p:txBody>
            <a:bodyPr lIns="50800" tIns="50800" rIns="50800" bIns="50800" rtlCol="0" anchor="ctr"/>
            <a:lstStyle/>
            <a:p>
              <a:pPr algn="ctr">
                <a:lnSpc>
                  <a:spcPts val="2116"/>
                </a:lnSpc>
              </a:pPr>
              <a:endParaRPr/>
            </a:p>
          </p:txBody>
        </p:sp>
      </p:grpSp>
      <p:grpSp>
        <p:nvGrpSpPr>
          <p:cNvPr id="8" name="Group 8"/>
          <p:cNvGrpSpPr/>
          <p:nvPr/>
        </p:nvGrpSpPr>
        <p:grpSpPr>
          <a:xfrm>
            <a:off x="9090157" y="638734"/>
            <a:ext cx="3939958" cy="9009533"/>
            <a:chOff x="0" y="0"/>
            <a:chExt cx="1256813" cy="2873964"/>
          </a:xfrm>
        </p:grpSpPr>
        <p:sp>
          <p:nvSpPr>
            <p:cNvPr id="9" name="Freeform 9"/>
            <p:cNvSpPr/>
            <p:nvPr/>
          </p:nvSpPr>
          <p:spPr>
            <a:xfrm>
              <a:off x="0" y="0"/>
              <a:ext cx="1256813" cy="2873964"/>
            </a:xfrm>
            <a:custGeom>
              <a:avLst/>
              <a:gdLst/>
              <a:ahLst/>
              <a:cxnLst/>
              <a:rect l="l" t="t" r="r" b="b"/>
              <a:pathLst>
                <a:path w="1256813" h="2873964">
                  <a:moveTo>
                    <a:pt x="70739" y="0"/>
                  </a:moveTo>
                  <a:lnTo>
                    <a:pt x="1186074" y="0"/>
                  </a:lnTo>
                  <a:cubicBezTo>
                    <a:pt x="1225142" y="0"/>
                    <a:pt x="1256813" y="31671"/>
                    <a:pt x="1256813" y="70739"/>
                  </a:cubicBezTo>
                  <a:lnTo>
                    <a:pt x="1256813" y="2803225"/>
                  </a:lnTo>
                  <a:cubicBezTo>
                    <a:pt x="1256813" y="2821986"/>
                    <a:pt x="1249360" y="2839979"/>
                    <a:pt x="1236094" y="2853245"/>
                  </a:cubicBezTo>
                  <a:cubicBezTo>
                    <a:pt x="1222828" y="2866511"/>
                    <a:pt x="1204835" y="2873964"/>
                    <a:pt x="1186074" y="2873964"/>
                  </a:cubicBezTo>
                  <a:lnTo>
                    <a:pt x="70739" y="2873964"/>
                  </a:lnTo>
                  <a:cubicBezTo>
                    <a:pt x="31671" y="2873964"/>
                    <a:pt x="0" y="2842293"/>
                    <a:pt x="0" y="2803225"/>
                  </a:cubicBezTo>
                  <a:lnTo>
                    <a:pt x="0" y="70739"/>
                  </a:lnTo>
                  <a:cubicBezTo>
                    <a:pt x="0" y="31671"/>
                    <a:pt x="31671" y="0"/>
                    <a:pt x="70739" y="0"/>
                  </a:cubicBezTo>
                  <a:close/>
                </a:path>
              </a:pathLst>
            </a:custGeom>
            <a:solidFill>
              <a:srgbClr val="F1F1F1"/>
            </a:solidFill>
            <a:ln w="19050" cap="rnd">
              <a:solidFill>
                <a:srgbClr val="000000"/>
              </a:solidFill>
              <a:prstDash val="solid"/>
              <a:round/>
            </a:ln>
          </p:spPr>
          <p:txBody>
            <a:bodyPr/>
            <a:lstStyle/>
            <a:p>
              <a:endParaRPr lang="en-US"/>
            </a:p>
          </p:txBody>
        </p:sp>
        <p:sp>
          <p:nvSpPr>
            <p:cNvPr id="10" name="TextBox 10"/>
            <p:cNvSpPr txBox="1"/>
            <p:nvPr/>
          </p:nvSpPr>
          <p:spPr>
            <a:xfrm>
              <a:off x="0" y="-38100"/>
              <a:ext cx="1256813" cy="2912064"/>
            </a:xfrm>
            <a:prstGeom prst="rect">
              <a:avLst/>
            </a:prstGeom>
          </p:spPr>
          <p:txBody>
            <a:bodyPr lIns="50800" tIns="50800" rIns="50800" bIns="50800" rtlCol="0" anchor="ctr"/>
            <a:lstStyle/>
            <a:p>
              <a:pPr algn="ctr">
                <a:lnSpc>
                  <a:spcPts val="2116"/>
                </a:lnSpc>
              </a:pPr>
              <a:endParaRPr/>
            </a:p>
          </p:txBody>
        </p:sp>
      </p:grpSp>
      <p:grpSp>
        <p:nvGrpSpPr>
          <p:cNvPr id="11" name="Group 11"/>
          <p:cNvGrpSpPr/>
          <p:nvPr/>
        </p:nvGrpSpPr>
        <p:grpSpPr>
          <a:xfrm>
            <a:off x="13488931" y="638734"/>
            <a:ext cx="3989444" cy="9009533"/>
            <a:chOff x="0" y="0"/>
            <a:chExt cx="1272599" cy="2873964"/>
          </a:xfrm>
        </p:grpSpPr>
        <p:sp>
          <p:nvSpPr>
            <p:cNvPr id="12" name="Freeform 12"/>
            <p:cNvSpPr/>
            <p:nvPr/>
          </p:nvSpPr>
          <p:spPr>
            <a:xfrm>
              <a:off x="0" y="0"/>
              <a:ext cx="1272599" cy="2873964"/>
            </a:xfrm>
            <a:custGeom>
              <a:avLst/>
              <a:gdLst/>
              <a:ahLst/>
              <a:cxnLst/>
              <a:rect l="l" t="t" r="r" b="b"/>
              <a:pathLst>
                <a:path w="1272599" h="2873964">
                  <a:moveTo>
                    <a:pt x="69862" y="0"/>
                  </a:moveTo>
                  <a:lnTo>
                    <a:pt x="1202737" y="0"/>
                  </a:lnTo>
                  <a:cubicBezTo>
                    <a:pt x="1241320" y="0"/>
                    <a:pt x="1272599" y="31278"/>
                    <a:pt x="1272599" y="69862"/>
                  </a:cubicBezTo>
                  <a:lnTo>
                    <a:pt x="1272599" y="2804103"/>
                  </a:lnTo>
                  <a:cubicBezTo>
                    <a:pt x="1272599" y="2822631"/>
                    <a:pt x="1265238" y="2840401"/>
                    <a:pt x="1252137" y="2853502"/>
                  </a:cubicBezTo>
                  <a:cubicBezTo>
                    <a:pt x="1239035" y="2866604"/>
                    <a:pt x="1221265" y="2873964"/>
                    <a:pt x="1202737" y="2873964"/>
                  </a:cubicBezTo>
                  <a:lnTo>
                    <a:pt x="69862" y="2873964"/>
                  </a:lnTo>
                  <a:cubicBezTo>
                    <a:pt x="31278" y="2873964"/>
                    <a:pt x="0" y="2842686"/>
                    <a:pt x="0" y="2804103"/>
                  </a:cubicBezTo>
                  <a:lnTo>
                    <a:pt x="0" y="69862"/>
                  </a:lnTo>
                  <a:cubicBezTo>
                    <a:pt x="0" y="31278"/>
                    <a:pt x="31278" y="0"/>
                    <a:pt x="69862" y="0"/>
                  </a:cubicBezTo>
                  <a:close/>
                </a:path>
              </a:pathLst>
            </a:custGeom>
            <a:solidFill>
              <a:srgbClr val="F1F1F1"/>
            </a:solidFill>
            <a:ln w="19050" cap="rnd">
              <a:solidFill>
                <a:srgbClr val="000000"/>
              </a:solidFill>
              <a:prstDash val="solid"/>
              <a:round/>
            </a:ln>
          </p:spPr>
          <p:txBody>
            <a:bodyPr/>
            <a:lstStyle/>
            <a:p>
              <a:endParaRPr lang="en-US"/>
            </a:p>
          </p:txBody>
        </p:sp>
        <p:sp>
          <p:nvSpPr>
            <p:cNvPr id="13" name="TextBox 13"/>
            <p:cNvSpPr txBox="1"/>
            <p:nvPr/>
          </p:nvSpPr>
          <p:spPr>
            <a:xfrm>
              <a:off x="0" y="-38100"/>
              <a:ext cx="1272599" cy="2912064"/>
            </a:xfrm>
            <a:prstGeom prst="rect">
              <a:avLst/>
            </a:prstGeom>
          </p:spPr>
          <p:txBody>
            <a:bodyPr lIns="50800" tIns="50800" rIns="50800" bIns="50800" rtlCol="0" anchor="ctr"/>
            <a:lstStyle/>
            <a:p>
              <a:pPr algn="ctr">
                <a:lnSpc>
                  <a:spcPts val="2116"/>
                </a:lnSpc>
              </a:pPr>
              <a:endParaRPr/>
            </a:p>
          </p:txBody>
        </p:sp>
      </p:grpSp>
      <p:grpSp>
        <p:nvGrpSpPr>
          <p:cNvPr id="14" name="Group 14"/>
          <p:cNvGrpSpPr>
            <a:grpSpLocks noChangeAspect="1"/>
          </p:cNvGrpSpPr>
          <p:nvPr/>
        </p:nvGrpSpPr>
        <p:grpSpPr>
          <a:xfrm>
            <a:off x="5187547" y="1028700"/>
            <a:ext cx="2742228" cy="5936376"/>
            <a:chOff x="0" y="0"/>
            <a:chExt cx="4762500" cy="10309860"/>
          </a:xfrm>
        </p:grpSpPr>
        <p:sp>
          <p:nvSpPr>
            <p:cNvPr id="15" name="Freeform 15"/>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4"/>
              <a:stretch>
                <a:fillRect l="-58240" r="-58240"/>
              </a:stretch>
            </a:blipFill>
          </p:spPr>
          <p:txBody>
            <a:bodyPr/>
            <a:lstStyle/>
            <a:p>
              <a:endParaRPr lang="en-US"/>
            </a:p>
          </p:txBody>
        </p:sp>
      </p:grpSp>
      <p:grpSp>
        <p:nvGrpSpPr>
          <p:cNvPr id="16" name="Group 16"/>
          <p:cNvGrpSpPr>
            <a:grpSpLocks noChangeAspect="1"/>
          </p:cNvGrpSpPr>
          <p:nvPr/>
        </p:nvGrpSpPr>
        <p:grpSpPr>
          <a:xfrm>
            <a:off x="9640456" y="1028700"/>
            <a:ext cx="2831451" cy="6129525"/>
            <a:chOff x="0" y="0"/>
            <a:chExt cx="4762500" cy="10309860"/>
          </a:xfrm>
        </p:grpSpPr>
        <p:sp>
          <p:nvSpPr>
            <p:cNvPr id="17" name="Freeform 17"/>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5"/>
              <a:stretch>
                <a:fillRect l="-58240" r="-58240"/>
              </a:stretch>
            </a:blipFill>
          </p:spPr>
          <p:txBody>
            <a:bodyPr/>
            <a:lstStyle/>
            <a:p>
              <a:endParaRPr lang="en-US"/>
            </a:p>
          </p:txBody>
        </p:sp>
      </p:grpSp>
      <p:grpSp>
        <p:nvGrpSpPr>
          <p:cNvPr id="18" name="Group 18"/>
          <p:cNvGrpSpPr>
            <a:grpSpLocks noChangeAspect="1"/>
          </p:cNvGrpSpPr>
          <p:nvPr/>
        </p:nvGrpSpPr>
        <p:grpSpPr>
          <a:xfrm>
            <a:off x="13888948" y="1028700"/>
            <a:ext cx="2831451" cy="6129525"/>
            <a:chOff x="0" y="0"/>
            <a:chExt cx="4762500" cy="10309860"/>
          </a:xfrm>
        </p:grpSpPr>
        <p:sp>
          <p:nvSpPr>
            <p:cNvPr id="19" name="Freeform 19"/>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6"/>
              <a:stretch>
                <a:fillRect l="-40245" r="-40245"/>
              </a:stretch>
            </a:blipFill>
          </p:spPr>
          <p:txBody>
            <a:bodyPr/>
            <a:lstStyle/>
            <a:p>
              <a:endParaRPr lang="en-US"/>
            </a:p>
          </p:txBody>
        </p:sp>
      </p:grpSp>
      <p:grpSp>
        <p:nvGrpSpPr>
          <p:cNvPr id="20" name="Group 20"/>
          <p:cNvGrpSpPr/>
          <p:nvPr/>
        </p:nvGrpSpPr>
        <p:grpSpPr>
          <a:xfrm>
            <a:off x="5187547" y="8995244"/>
            <a:ext cx="219954" cy="205452"/>
            <a:chOff x="0" y="0"/>
            <a:chExt cx="812800" cy="759208"/>
          </a:xfrm>
        </p:grpSpPr>
        <p:sp>
          <p:nvSpPr>
            <p:cNvPr id="21" name="Freeform 21"/>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22" name="TextBox 22"/>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23" name="Freeform 23"/>
          <p:cNvSpPr/>
          <p:nvPr/>
        </p:nvSpPr>
        <p:spPr>
          <a:xfrm>
            <a:off x="6063231" y="8998078"/>
            <a:ext cx="205452" cy="205452"/>
          </a:xfrm>
          <a:custGeom>
            <a:avLst/>
            <a:gdLst/>
            <a:ahLst/>
            <a:cxnLst/>
            <a:rect l="l" t="t" r="r" b="b"/>
            <a:pathLst>
              <a:path w="205452" h="205452">
                <a:moveTo>
                  <a:pt x="0" y="0"/>
                </a:moveTo>
                <a:lnTo>
                  <a:pt x="205452" y="0"/>
                </a:lnTo>
                <a:lnTo>
                  <a:pt x="205452" y="205452"/>
                </a:lnTo>
                <a:lnTo>
                  <a:pt x="0" y="205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a:off x="6925387" y="8998078"/>
            <a:ext cx="165482" cy="205452"/>
          </a:xfrm>
          <a:custGeom>
            <a:avLst/>
            <a:gdLst/>
            <a:ahLst/>
            <a:cxnLst/>
            <a:rect l="l" t="t" r="r" b="b"/>
            <a:pathLst>
              <a:path w="165482" h="205452">
                <a:moveTo>
                  <a:pt x="0" y="0"/>
                </a:moveTo>
                <a:lnTo>
                  <a:pt x="165482" y="0"/>
                </a:lnTo>
                <a:lnTo>
                  <a:pt x="165482" y="205452"/>
                </a:lnTo>
                <a:lnTo>
                  <a:pt x="0" y="2054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5" name="Group 25"/>
          <p:cNvGrpSpPr/>
          <p:nvPr/>
        </p:nvGrpSpPr>
        <p:grpSpPr>
          <a:xfrm>
            <a:off x="10156581" y="9024611"/>
            <a:ext cx="219954" cy="205452"/>
            <a:chOff x="0" y="0"/>
            <a:chExt cx="812800" cy="759208"/>
          </a:xfrm>
        </p:grpSpPr>
        <p:sp>
          <p:nvSpPr>
            <p:cNvPr id="26" name="Freeform 26"/>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27" name="TextBox 27"/>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28" name="Freeform 28"/>
          <p:cNvSpPr/>
          <p:nvPr/>
        </p:nvSpPr>
        <p:spPr>
          <a:xfrm>
            <a:off x="11117386" y="9024611"/>
            <a:ext cx="205452" cy="205452"/>
          </a:xfrm>
          <a:custGeom>
            <a:avLst/>
            <a:gdLst/>
            <a:ahLst/>
            <a:cxnLst/>
            <a:rect l="l" t="t" r="r" b="b"/>
            <a:pathLst>
              <a:path w="205452" h="205452">
                <a:moveTo>
                  <a:pt x="0" y="0"/>
                </a:moveTo>
                <a:lnTo>
                  <a:pt x="205452" y="0"/>
                </a:lnTo>
                <a:lnTo>
                  <a:pt x="205452" y="205452"/>
                </a:lnTo>
                <a:lnTo>
                  <a:pt x="0" y="205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9" name="Freeform 29"/>
          <p:cNvSpPr/>
          <p:nvPr/>
        </p:nvSpPr>
        <p:spPr>
          <a:xfrm>
            <a:off x="12067224" y="9024611"/>
            <a:ext cx="165482" cy="205452"/>
          </a:xfrm>
          <a:custGeom>
            <a:avLst/>
            <a:gdLst/>
            <a:ahLst/>
            <a:cxnLst/>
            <a:rect l="l" t="t" r="r" b="b"/>
            <a:pathLst>
              <a:path w="165482" h="205452">
                <a:moveTo>
                  <a:pt x="0" y="0"/>
                </a:moveTo>
                <a:lnTo>
                  <a:pt x="165482" y="0"/>
                </a:lnTo>
                <a:lnTo>
                  <a:pt x="165482" y="205452"/>
                </a:lnTo>
                <a:lnTo>
                  <a:pt x="0" y="2054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30" name="Group 30"/>
          <p:cNvGrpSpPr/>
          <p:nvPr/>
        </p:nvGrpSpPr>
        <p:grpSpPr>
          <a:xfrm>
            <a:off x="14241143" y="9024611"/>
            <a:ext cx="219954" cy="205452"/>
            <a:chOff x="0" y="0"/>
            <a:chExt cx="812800" cy="759208"/>
          </a:xfrm>
        </p:grpSpPr>
        <p:sp>
          <p:nvSpPr>
            <p:cNvPr id="31" name="Freeform 31"/>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32" name="TextBox 32"/>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33" name="Freeform 33"/>
          <p:cNvSpPr/>
          <p:nvPr/>
        </p:nvSpPr>
        <p:spPr>
          <a:xfrm>
            <a:off x="15201948" y="9024611"/>
            <a:ext cx="205452" cy="205452"/>
          </a:xfrm>
          <a:custGeom>
            <a:avLst/>
            <a:gdLst/>
            <a:ahLst/>
            <a:cxnLst/>
            <a:rect l="l" t="t" r="r" b="b"/>
            <a:pathLst>
              <a:path w="205452" h="205452">
                <a:moveTo>
                  <a:pt x="0" y="0"/>
                </a:moveTo>
                <a:lnTo>
                  <a:pt x="205452" y="0"/>
                </a:lnTo>
                <a:lnTo>
                  <a:pt x="205452" y="205452"/>
                </a:lnTo>
                <a:lnTo>
                  <a:pt x="0" y="205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4" name="Freeform 34"/>
          <p:cNvSpPr/>
          <p:nvPr/>
        </p:nvSpPr>
        <p:spPr>
          <a:xfrm>
            <a:off x="16151786" y="9024611"/>
            <a:ext cx="165482" cy="205452"/>
          </a:xfrm>
          <a:custGeom>
            <a:avLst/>
            <a:gdLst/>
            <a:ahLst/>
            <a:cxnLst/>
            <a:rect l="l" t="t" r="r" b="b"/>
            <a:pathLst>
              <a:path w="165482" h="205452">
                <a:moveTo>
                  <a:pt x="0" y="0"/>
                </a:moveTo>
                <a:lnTo>
                  <a:pt x="165482" y="0"/>
                </a:lnTo>
                <a:lnTo>
                  <a:pt x="165482" y="205452"/>
                </a:lnTo>
                <a:lnTo>
                  <a:pt x="0" y="2054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5" name="TextBox 35"/>
          <p:cNvSpPr txBox="1"/>
          <p:nvPr/>
        </p:nvSpPr>
        <p:spPr>
          <a:xfrm>
            <a:off x="5511302" y="8927777"/>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6" name="TextBox 36"/>
          <p:cNvSpPr txBox="1"/>
          <p:nvPr/>
        </p:nvSpPr>
        <p:spPr>
          <a:xfrm>
            <a:off x="6403990" y="8930611"/>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7" name="TextBox 37"/>
          <p:cNvSpPr txBox="1"/>
          <p:nvPr/>
        </p:nvSpPr>
        <p:spPr>
          <a:xfrm>
            <a:off x="7243056"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8" name="TextBox 38"/>
          <p:cNvSpPr txBox="1"/>
          <p:nvPr/>
        </p:nvSpPr>
        <p:spPr>
          <a:xfrm>
            <a:off x="10458725"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9" name="TextBox 39"/>
          <p:cNvSpPr txBox="1"/>
          <p:nvPr/>
        </p:nvSpPr>
        <p:spPr>
          <a:xfrm>
            <a:off x="11408563"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0" name="TextBox 40"/>
          <p:cNvSpPr txBox="1"/>
          <p:nvPr/>
        </p:nvSpPr>
        <p:spPr>
          <a:xfrm>
            <a:off x="12318431"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1" name="TextBox 41"/>
          <p:cNvSpPr txBox="1"/>
          <p:nvPr/>
        </p:nvSpPr>
        <p:spPr>
          <a:xfrm>
            <a:off x="14543287"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2" name="TextBox 42"/>
          <p:cNvSpPr txBox="1"/>
          <p:nvPr/>
        </p:nvSpPr>
        <p:spPr>
          <a:xfrm>
            <a:off x="15493125"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3" name="TextBox 43"/>
          <p:cNvSpPr txBox="1"/>
          <p:nvPr/>
        </p:nvSpPr>
        <p:spPr>
          <a:xfrm>
            <a:off x="16402993"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4" name="TextBox 44"/>
          <p:cNvSpPr txBox="1"/>
          <p:nvPr/>
        </p:nvSpPr>
        <p:spPr>
          <a:xfrm>
            <a:off x="469114" y="3580162"/>
            <a:ext cx="4938387" cy="2202750"/>
          </a:xfrm>
          <a:prstGeom prst="rect">
            <a:avLst/>
          </a:prstGeom>
        </p:spPr>
        <p:txBody>
          <a:bodyPr lIns="0" tIns="0" rIns="0" bIns="0" rtlCol="0" anchor="t">
            <a:spAutoFit/>
          </a:bodyPr>
          <a:lstStyle/>
          <a:p>
            <a:pPr marL="0" lvl="0" indent="0" algn="l">
              <a:lnSpc>
                <a:spcPts val="8475"/>
              </a:lnSpc>
              <a:spcBef>
                <a:spcPct val="0"/>
              </a:spcBef>
            </a:pPr>
            <a:r>
              <a:rPr lang="en-US" sz="8392">
                <a:solidFill>
                  <a:srgbClr val="211F1C"/>
                </a:solidFill>
                <a:latin typeface="Anton"/>
                <a:ea typeface="Anton"/>
                <a:cs typeface="Anton"/>
                <a:sym typeface="Anton"/>
              </a:rPr>
              <a:t>NEGA</a:t>
            </a:r>
            <a:r>
              <a:rPr lang="en-US" sz="8392" u="none" strike="noStrike">
                <a:solidFill>
                  <a:srgbClr val="211F1C"/>
                </a:solidFill>
                <a:latin typeface="Anton"/>
                <a:ea typeface="Anton"/>
                <a:cs typeface="Anton"/>
                <a:sym typeface="Anton"/>
              </a:rPr>
              <a:t>TIVE IMPACTS</a:t>
            </a:r>
          </a:p>
        </p:txBody>
      </p:sp>
      <p:sp>
        <p:nvSpPr>
          <p:cNvPr id="45" name="TextBox 45"/>
          <p:cNvSpPr txBox="1"/>
          <p:nvPr/>
        </p:nvSpPr>
        <p:spPr>
          <a:xfrm>
            <a:off x="4688564" y="7573689"/>
            <a:ext cx="3799848" cy="959511"/>
          </a:xfrm>
          <a:prstGeom prst="rect">
            <a:avLst/>
          </a:prstGeom>
        </p:spPr>
        <p:txBody>
          <a:bodyPr lIns="0" tIns="0" rIns="0" bIns="0" rtlCol="0" anchor="t">
            <a:spAutoFit/>
          </a:bodyPr>
          <a:lstStyle/>
          <a:p>
            <a:pPr algn="l">
              <a:lnSpc>
                <a:spcPts val="2557"/>
              </a:lnSpc>
            </a:pPr>
            <a:r>
              <a:rPr lang="en-US" sz="1739" b="1">
                <a:solidFill>
                  <a:srgbClr val="211F1C"/>
                </a:solidFill>
                <a:latin typeface="Roboto Mono Bold"/>
                <a:ea typeface="Roboto Mono Bold"/>
                <a:cs typeface="Roboto Mono Bold"/>
                <a:sym typeface="Roboto Mono Bold"/>
              </a:rPr>
              <a:t>Addiction: Excessive screen time, distraction</a:t>
            </a:r>
          </a:p>
          <a:p>
            <a:pPr marL="0" lvl="0" indent="0" algn="l">
              <a:lnSpc>
                <a:spcPts val="2557"/>
              </a:lnSpc>
              <a:spcBef>
                <a:spcPct val="0"/>
              </a:spcBef>
            </a:pPr>
            <a:endParaRPr lang="en-US" sz="1739" b="1">
              <a:solidFill>
                <a:srgbClr val="211F1C"/>
              </a:solidFill>
              <a:latin typeface="Roboto Mono Bold"/>
              <a:ea typeface="Roboto Mono Bold"/>
              <a:cs typeface="Roboto Mono Bold"/>
              <a:sym typeface="Roboto Mono Bold"/>
            </a:endParaRPr>
          </a:p>
        </p:txBody>
      </p:sp>
      <p:sp>
        <p:nvSpPr>
          <p:cNvPr id="46" name="TextBox 46"/>
          <p:cNvSpPr txBox="1"/>
          <p:nvPr/>
        </p:nvSpPr>
        <p:spPr>
          <a:xfrm>
            <a:off x="9611961" y="7573689"/>
            <a:ext cx="3216301" cy="1246391"/>
          </a:xfrm>
          <a:prstGeom prst="rect">
            <a:avLst/>
          </a:prstGeom>
        </p:spPr>
        <p:txBody>
          <a:bodyPr lIns="0" tIns="0" rIns="0" bIns="0" rtlCol="0" anchor="t">
            <a:spAutoFit/>
          </a:bodyPr>
          <a:lstStyle/>
          <a:p>
            <a:pPr algn="l">
              <a:lnSpc>
                <a:spcPts val="2481"/>
              </a:lnSpc>
            </a:pPr>
            <a:r>
              <a:rPr lang="en-US" sz="1687" b="1" dirty="0">
                <a:solidFill>
                  <a:srgbClr val="211F1C"/>
                </a:solidFill>
                <a:latin typeface="Roboto Mono Bold"/>
                <a:ea typeface="Roboto Mono Bold"/>
                <a:cs typeface="Roboto Mono Bold"/>
                <a:sym typeface="Roboto Mono Bold"/>
              </a:rPr>
              <a:t>Misinformation</a:t>
            </a:r>
            <a:r>
              <a:rPr lang="en-US" sz="1687" dirty="0">
                <a:solidFill>
                  <a:srgbClr val="211F1C"/>
                </a:solidFill>
                <a:latin typeface="Roboto Mono"/>
                <a:ea typeface="Roboto Mono"/>
                <a:cs typeface="Roboto Mono"/>
                <a:sym typeface="Roboto Mono"/>
              </a:rPr>
              <a:t>: Fake news spreads fast</a:t>
            </a:r>
          </a:p>
          <a:p>
            <a:pPr algn="l">
              <a:lnSpc>
                <a:spcPts val="2481"/>
              </a:lnSpc>
            </a:pPr>
            <a:endParaRPr lang="en-US" sz="1687" dirty="0">
              <a:solidFill>
                <a:srgbClr val="211F1C"/>
              </a:solidFill>
              <a:latin typeface="Roboto Mono"/>
              <a:ea typeface="Roboto Mono"/>
              <a:cs typeface="Roboto Mono"/>
              <a:sym typeface="Roboto Mono"/>
            </a:endParaRPr>
          </a:p>
          <a:p>
            <a:pPr marL="0" lvl="0" indent="0" algn="l">
              <a:lnSpc>
                <a:spcPts val="2481"/>
              </a:lnSpc>
              <a:spcBef>
                <a:spcPct val="0"/>
              </a:spcBef>
            </a:pPr>
            <a:endParaRPr lang="en-US" sz="1687" dirty="0">
              <a:solidFill>
                <a:srgbClr val="211F1C"/>
              </a:solidFill>
              <a:latin typeface="Roboto Mono"/>
              <a:ea typeface="Roboto Mono"/>
              <a:cs typeface="Roboto Mono"/>
              <a:sym typeface="Roboto Mono"/>
            </a:endParaRPr>
          </a:p>
        </p:txBody>
      </p:sp>
      <p:sp>
        <p:nvSpPr>
          <p:cNvPr id="47" name="TextBox 47"/>
          <p:cNvSpPr txBox="1"/>
          <p:nvPr/>
        </p:nvSpPr>
        <p:spPr>
          <a:xfrm>
            <a:off x="14022463" y="7573689"/>
            <a:ext cx="3236837" cy="971933"/>
          </a:xfrm>
          <a:prstGeom prst="rect">
            <a:avLst/>
          </a:prstGeom>
        </p:spPr>
        <p:txBody>
          <a:bodyPr lIns="0" tIns="0" rIns="0" bIns="0" rtlCol="0" anchor="t">
            <a:spAutoFit/>
          </a:bodyPr>
          <a:lstStyle/>
          <a:p>
            <a:pPr marL="0" lvl="0" indent="0" algn="l">
              <a:lnSpc>
                <a:spcPts val="2557"/>
              </a:lnSpc>
              <a:spcBef>
                <a:spcPct val="0"/>
              </a:spcBef>
            </a:pPr>
            <a:r>
              <a:rPr lang="en-US" sz="1739" b="1" dirty="0">
                <a:solidFill>
                  <a:srgbClr val="211F1C"/>
                </a:solidFill>
                <a:latin typeface="Roboto Mono Bold"/>
                <a:ea typeface="Roboto Mono Bold"/>
                <a:cs typeface="Roboto Mono Bold"/>
                <a:sym typeface="Roboto Mono Bold"/>
              </a:rPr>
              <a:t>Mental Health: </a:t>
            </a:r>
            <a:r>
              <a:rPr lang="en-US" sz="1739" dirty="0">
                <a:solidFill>
                  <a:srgbClr val="211F1C"/>
                </a:solidFill>
                <a:latin typeface="Roboto Mono Bold"/>
                <a:ea typeface="Roboto Mono Bold"/>
                <a:cs typeface="Roboto Mono Bold"/>
                <a:sym typeface="Roboto Mono Bold"/>
              </a:rPr>
              <a:t>Anxiety, depression, low self-esteem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36150" y="2116800"/>
            <a:ext cx="6053399" cy="6053399"/>
          </a:xfrm>
          <a:custGeom>
            <a:avLst/>
            <a:gdLst/>
            <a:ahLst/>
            <a:cxnLst/>
            <a:rect l="l" t="t" r="r" b="b"/>
            <a:pathLst>
              <a:path w="6053399" h="6053399">
                <a:moveTo>
                  <a:pt x="0" y="0"/>
                </a:moveTo>
                <a:lnTo>
                  <a:pt x="6053399" y="0"/>
                </a:lnTo>
                <a:lnTo>
                  <a:pt x="6053399" y="6053400"/>
                </a:lnTo>
                <a:lnTo>
                  <a:pt x="0" y="6053400"/>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7248321" y="863213"/>
            <a:ext cx="4972973" cy="1115135"/>
          </a:xfrm>
          <a:prstGeom prst="rect">
            <a:avLst/>
          </a:prstGeom>
        </p:spPr>
        <p:txBody>
          <a:bodyPr lIns="0" tIns="0" rIns="0" bIns="0" rtlCol="0" anchor="t">
            <a:spAutoFit/>
          </a:bodyPr>
          <a:lstStyle/>
          <a:p>
            <a:pPr algn="l">
              <a:lnSpc>
                <a:spcPts val="8475"/>
              </a:lnSpc>
            </a:pPr>
            <a:r>
              <a:rPr lang="en-US" sz="8392">
                <a:solidFill>
                  <a:srgbClr val="211F1C"/>
                </a:solidFill>
                <a:latin typeface="Anton"/>
                <a:ea typeface="Anton"/>
                <a:cs typeface="Anton"/>
                <a:sym typeface="Anton"/>
              </a:rPr>
              <a:t> STATISTICS</a:t>
            </a:r>
          </a:p>
        </p:txBody>
      </p:sp>
      <p:sp>
        <p:nvSpPr>
          <p:cNvPr id="8" name="TextBox 8"/>
          <p:cNvSpPr txBox="1"/>
          <p:nvPr/>
        </p:nvSpPr>
        <p:spPr>
          <a:xfrm>
            <a:off x="7018235" y="3068161"/>
            <a:ext cx="11126224" cy="1008888"/>
          </a:xfrm>
          <a:prstGeom prst="rect">
            <a:avLst/>
          </a:prstGeom>
        </p:spPr>
        <p:txBody>
          <a:bodyPr lIns="0" tIns="0" rIns="0" bIns="0" rtlCol="0" anchor="t">
            <a:spAutoFit/>
          </a:bodyPr>
          <a:lstStyle/>
          <a:p>
            <a:pPr marL="0" lvl="0" indent="0" algn="l">
              <a:lnSpc>
                <a:spcPts val="4115"/>
              </a:lnSpc>
              <a:spcBef>
                <a:spcPct val="0"/>
              </a:spcBef>
            </a:pPr>
            <a:r>
              <a:rPr lang="en-US" sz="2799" b="1" dirty="0">
                <a:solidFill>
                  <a:srgbClr val="211F1C"/>
                </a:solidFill>
                <a:latin typeface="Roboto Mono Bold"/>
                <a:ea typeface="Roboto Mono Bold"/>
                <a:cs typeface="Roboto Mono Bold"/>
                <a:sym typeface="Roboto Mono Bold"/>
              </a:rPr>
              <a:t>Aver</a:t>
            </a:r>
            <a:r>
              <a:rPr lang="en-US" sz="2799" b="1" u="none" strike="noStrike" dirty="0">
                <a:solidFill>
                  <a:srgbClr val="211F1C"/>
                </a:solidFill>
                <a:latin typeface="Roboto Mono Bold"/>
                <a:ea typeface="Roboto Mono Bold"/>
                <a:cs typeface="Roboto Mono Bold"/>
                <a:sym typeface="Roboto Mono Bold"/>
              </a:rPr>
              <a:t>age global time spent on social media = ~2.5 hours/day</a:t>
            </a:r>
          </a:p>
        </p:txBody>
      </p:sp>
      <p:sp>
        <p:nvSpPr>
          <p:cNvPr id="9" name="TextBox 9"/>
          <p:cNvSpPr txBox="1"/>
          <p:nvPr/>
        </p:nvSpPr>
        <p:spPr>
          <a:xfrm>
            <a:off x="6874695" y="4450846"/>
            <a:ext cx="11413305" cy="1008888"/>
          </a:xfrm>
          <a:prstGeom prst="rect">
            <a:avLst/>
          </a:prstGeom>
        </p:spPr>
        <p:txBody>
          <a:bodyPr lIns="0" tIns="0" rIns="0" bIns="0" rtlCol="0" anchor="t">
            <a:spAutoFit/>
          </a:bodyPr>
          <a:lstStyle/>
          <a:p>
            <a:pPr algn="l">
              <a:lnSpc>
                <a:spcPts val="4115"/>
              </a:lnSpc>
              <a:spcBef>
                <a:spcPct val="0"/>
              </a:spcBef>
            </a:pPr>
            <a:r>
              <a:rPr lang="en-US" sz="2799" b="1" u="none" strike="noStrike" dirty="0">
                <a:solidFill>
                  <a:srgbClr val="211F1C"/>
                </a:solidFill>
                <a:latin typeface="Roboto Mono Bold"/>
                <a:ea typeface="Roboto Mono Bold"/>
                <a:cs typeface="Roboto Mono Bold"/>
                <a:sym typeface="Roboto Mono Bold"/>
              </a:rPr>
              <a:t>Teenagers check social media 90+ times/day</a:t>
            </a:r>
          </a:p>
          <a:p>
            <a:pPr algn="l">
              <a:lnSpc>
                <a:spcPts val="4115"/>
              </a:lnSpc>
              <a:spcBef>
                <a:spcPct val="0"/>
              </a:spcBef>
            </a:pPr>
            <a:endParaRPr lang="en-US" sz="2799" b="1" u="none" strike="noStrike" dirty="0">
              <a:solidFill>
                <a:srgbClr val="211F1C"/>
              </a:solidFill>
              <a:latin typeface="Roboto Mono Bold"/>
              <a:ea typeface="Roboto Mono Bold"/>
              <a:cs typeface="Roboto Mono Bold"/>
              <a:sym typeface="Roboto Mono Bold"/>
            </a:endParaRPr>
          </a:p>
        </p:txBody>
      </p:sp>
      <p:sp>
        <p:nvSpPr>
          <p:cNvPr id="10" name="TextBox 10"/>
          <p:cNvSpPr txBox="1"/>
          <p:nvPr/>
        </p:nvSpPr>
        <p:spPr>
          <a:xfrm>
            <a:off x="6874695" y="5381974"/>
            <a:ext cx="11126224" cy="494538"/>
          </a:xfrm>
          <a:prstGeom prst="rect">
            <a:avLst/>
          </a:prstGeom>
        </p:spPr>
        <p:txBody>
          <a:bodyPr lIns="0" tIns="0" rIns="0" bIns="0" rtlCol="0" anchor="t">
            <a:spAutoFit/>
          </a:bodyPr>
          <a:lstStyle/>
          <a:p>
            <a:pPr marL="0" lvl="0" indent="0" algn="l">
              <a:lnSpc>
                <a:spcPts val="4115"/>
              </a:lnSpc>
              <a:spcBef>
                <a:spcPct val="0"/>
              </a:spcBef>
            </a:pPr>
            <a:r>
              <a:rPr lang="en-US" sz="2799" b="1">
                <a:solidFill>
                  <a:srgbClr val="211F1C"/>
                </a:solidFill>
                <a:latin typeface="Roboto Mono Bold"/>
                <a:ea typeface="Roboto Mono Bold"/>
                <a:cs typeface="Roboto Mono Bold"/>
                <a:sym typeface="Roboto Mono Bold"/>
              </a:rPr>
              <a:t>70%</a:t>
            </a:r>
            <a:r>
              <a:rPr lang="en-US" sz="2799" b="1" u="none" strike="noStrike">
                <a:solidFill>
                  <a:srgbClr val="211F1C"/>
                </a:solidFill>
                <a:latin typeface="Roboto Mono Bold"/>
                <a:ea typeface="Roboto Mono Bold"/>
                <a:cs typeface="Roboto Mono Bold"/>
                <a:sym typeface="Roboto Mono Bold"/>
              </a:rPr>
              <a:t> of people report seeing fake news online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803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028700" y="2316840"/>
            <a:ext cx="6053399" cy="6053399"/>
          </a:xfrm>
          <a:custGeom>
            <a:avLst/>
            <a:gdLst/>
            <a:ahLst/>
            <a:cxnLst/>
            <a:rect l="l" t="t" r="r" b="b"/>
            <a:pathLst>
              <a:path w="6053399" h="6053399">
                <a:moveTo>
                  <a:pt x="0" y="0"/>
                </a:moveTo>
                <a:lnTo>
                  <a:pt x="6053399" y="0"/>
                </a:lnTo>
                <a:lnTo>
                  <a:pt x="6053399" y="6053399"/>
                </a:lnTo>
                <a:lnTo>
                  <a:pt x="0" y="6053399"/>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112616" y="649312"/>
            <a:ext cx="14062768" cy="1104963"/>
          </a:xfrm>
          <a:prstGeom prst="rect">
            <a:avLst/>
          </a:prstGeom>
        </p:spPr>
        <p:txBody>
          <a:bodyPr lIns="0" tIns="0" rIns="0" bIns="0" rtlCol="0" anchor="t">
            <a:spAutoFit/>
          </a:bodyPr>
          <a:lstStyle/>
          <a:p>
            <a:pPr algn="ctr">
              <a:lnSpc>
                <a:spcPts val="8374"/>
              </a:lnSpc>
            </a:pPr>
            <a:r>
              <a:rPr lang="en-US" sz="8292">
                <a:solidFill>
                  <a:srgbClr val="211F1C"/>
                </a:solidFill>
                <a:latin typeface="Anton"/>
                <a:ea typeface="Anton"/>
                <a:cs typeface="Anton"/>
                <a:sym typeface="Anton"/>
              </a:rPr>
              <a:t>HOW BUSINESSES USE SOCIAL MEDIA</a:t>
            </a:r>
          </a:p>
        </p:txBody>
      </p:sp>
      <p:sp>
        <p:nvSpPr>
          <p:cNvPr id="8" name="TextBox 8"/>
          <p:cNvSpPr txBox="1"/>
          <p:nvPr/>
        </p:nvSpPr>
        <p:spPr>
          <a:xfrm>
            <a:off x="7143853" y="4134612"/>
            <a:ext cx="111441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Promote produc</a:t>
            </a:r>
            <a:r>
              <a:rPr lang="en-US" sz="2799" u="none" strike="noStrike">
                <a:solidFill>
                  <a:srgbClr val="211F1C"/>
                </a:solidFill>
                <a:latin typeface="Roboto Mono"/>
                <a:ea typeface="Roboto Mono"/>
                <a:cs typeface="Roboto Mono"/>
                <a:sym typeface="Roboto Mono"/>
              </a:rPr>
              <a:t>ts &amp; services</a:t>
            </a:r>
          </a:p>
          <a:p>
            <a:pPr algn="l">
              <a:lnSpc>
                <a:spcPts val="4115"/>
              </a:lnSpc>
              <a:spcBef>
                <a:spcPct val="0"/>
              </a:spcBef>
            </a:pPr>
            <a:endParaRPr lang="en-US" sz="2799" u="none" strike="noStrike">
              <a:solidFill>
                <a:srgbClr val="211F1C"/>
              </a:solidFill>
              <a:latin typeface="Roboto Mono"/>
              <a:ea typeface="Roboto Mono"/>
              <a:cs typeface="Roboto Mono"/>
              <a:sym typeface="Roboto Mono"/>
            </a:endParaRPr>
          </a:p>
        </p:txBody>
      </p:sp>
      <p:sp>
        <p:nvSpPr>
          <p:cNvPr id="9" name="TextBox 9"/>
          <p:cNvSpPr txBox="1"/>
          <p:nvPr/>
        </p:nvSpPr>
        <p:spPr>
          <a:xfrm>
            <a:off x="7082099" y="5360497"/>
            <a:ext cx="11144147" cy="49453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Ta</a:t>
            </a:r>
            <a:r>
              <a:rPr lang="en-US" sz="2799" u="none" strike="noStrike">
                <a:solidFill>
                  <a:srgbClr val="211F1C"/>
                </a:solidFill>
                <a:latin typeface="Roboto Mono"/>
                <a:ea typeface="Roboto Mono"/>
                <a:cs typeface="Roboto Mono"/>
                <a:sym typeface="Roboto Mono"/>
              </a:rPr>
              <a:t>rgeted ads to specific audiences</a:t>
            </a:r>
          </a:p>
        </p:txBody>
      </p:sp>
      <p:sp>
        <p:nvSpPr>
          <p:cNvPr id="10" name="TextBox 10"/>
          <p:cNvSpPr txBox="1"/>
          <p:nvPr/>
        </p:nvSpPr>
        <p:spPr>
          <a:xfrm>
            <a:off x="7143853" y="6417010"/>
            <a:ext cx="11144147" cy="49453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Cost-effective compared to traditional ads</a:t>
            </a:r>
          </a:p>
        </p:txBody>
      </p:sp>
      <p:sp>
        <p:nvSpPr>
          <p:cNvPr id="11" name="TextBox 11"/>
          <p:cNvSpPr txBox="1"/>
          <p:nvPr/>
        </p:nvSpPr>
        <p:spPr>
          <a:xfrm>
            <a:off x="6920061" y="2469240"/>
            <a:ext cx="10696173" cy="1104963"/>
          </a:xfrm>
          <a:prstGeom prst="rect">
            <a:avLst/>
          </a:prstGeom>
        </p:spPr>
        <p:txBody>
          <a:bodyPr lIns="0" tIns="0" rIns="0" bIns="0" rtlCol="0" anchor="t">
            <a:spAutoFit/>
          </a:bodyPr>
          <a:lstStyle/>
          <a:p>
            <a:pPr algn="ctr">
              <a:lnSpc>
                <a:spcPts val="8374"/>
              </a:lnSpc>
            </a:pPr>
            <a:r>
              <a:rPr lang="en-US" sz="8292">
                <a:solidFill>
                  <a:srgbClr val="004AAD"/>
                </a:solidFill>
                <a:latin typeface="Anton"/>
                <a:ea typeface="Anton"/>
                <a:cs typeface="Anton"/>
                <a:sym typeface="Anton"/>
              </a:rPr>
              <a:t>MARKETING &amp; ADS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803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537317" y="1937788"/>
            <a:ext cx="6037070" cy="5995795"/>
          </a:xfrm>
          <a:custGeom>
            <a:avLst/>
            <a:gdLst/>
            <a:ahLst/>
            <a:cxnLst/>
            <a:rect l="l" t="t" r="r" b="b"/>
            <a:pathLst>
              <a:path w="6037070" h="5995795">
                <a:moveTo>
                  <a:pt x="0" y="0"/>
                </a:moveTo>
                <a:lnTo>
                  <a:pt x="6037071" y="0"/>
                </a:lnTo>
                <a:lnTo>
                  <a:pt x="6037071" y="5995795"/>
                </a:lnTo>
                <a:lnTo>
                  <a:pt x="0" y="5995795"/>
                </a:lnTo>
                <a:lnTo>
                  <a:pt x="0" y="0"/>
                </a:lnTo>
                <a:close/>
              </a:path>
            </a:pathLst>
          </a:custGeom>
          <a:blipFill>
            <a:blip r:embed="rId6"/>
            <a:stretch>
              <a:fillRect l="-10326" r="-8949"/>
            </a:stretch>
          </a:blipFill>
        </p:spPr>
        <p:txBody>
          <a:bodyPr/>
          <a:lstStyle/>
          <a:p>
            <a:endParaRPr lang="en-US"/>
          </a:p>
        </p:txBody>
      </p:sp>
      <p:sp>
        <p:nvSpPr>
          <p:cNvPr id="7" name="TextBox 7"/>
          <p:cNvSpPr txBox="1"/>
          <p:nvPr/>
        </p:nvSpPr>
        <p:spPr>
          <a:xfrm>
            <a:off x="7143853" y="4134612"/>
            <a:ext cx="11144147" cy="494538"/>
          </a:xfrm>
          <a:prstGeom prst="rect">
            <a:avLst/>
          </a:prstGeom>
        </p:spPr>
        <p:txBody>
          <a:bodyPr lIns="0" tIns="0" rIns="0" bIns="0" rtlCol="0" anchor="t">
            <a:spAutoFit/>
          </a:bodyPr>
          <a:lstStyle/>
          <a:p>
            <a:pPr marL="604519" lvl="1" indent="-302260" algn="l">
              <a:lnSpc>
                <a:spcPts val="4115"/>
              </a:lnSpc>
              <a:buFont typeface="Arial"/>
              <a:buChar char="•"/>
            </a:pPr>
            <a:r>
              <a:rPr lang="en-US" sz="2799">
                <a:solidFill>
                  <a:srgbClr val="211F1C"/>
                </a:solidFill>
                <a:latin typeface="Roboto Mono"/>
                <a:ea typeface="Roboto Mono"/>
                <a:cs typeface="Roboto Mono"/>
                <a:sym typeface="Roboto Mono"/>
              </a:rPr>
              <a:t>Quick responses to ques</a:t>
            </a:r>
            <a:r>
              <a:rPr lang="en-US" sz="2799" u="none" strike="noStrike">
                <a:solidFill>
                  <a:srgbClr val="211F1C"/>
                </a:solidFill>
                <a:latin typeface="Roboto Mono"/>
                <a:ea typeface="Roboto Mono"/>
                <a:cs typeface="Roboto Mono"/>
                <a:sym typeface="Roboto Mono"/>
              </a:rPr>
              <a:t>tions &amp; complaints</a:t>
            </a:r>
          </a:p>
        </p:txBody>
      </p:sp>
      <p:sp>
        <p:nvSpPr>
          <p:cNvPr id="8" name="TextBox 8"/>
          <p:cNvSpPr txBox="1"/>
          <p:nvPr/>
        </p:nvSpPr>
        <p:spPr>
          <a:xfrm>
            <a:off x="7082099" y="5360497"/>
            <a:ext cx="11144147" cy="49453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Buil</a:t>
            </a:r>
            <a:r>
              <a:rPr lang="en-US" sz="2799" u="none" strike="noStrike">
                <a:solidFill>
                  <a:srgbClr val="211F1C"/>
                </a:solidFill>
                <a:latin typeface="Roboto Mono"/>
                <a:ea typeface="Roboto Mono"/>
                <a:cs typeface="Roboto Mono"/>
                <a:sym typeface="Roboto Mono"/>
              </a:rPr>
              <a:t>ds trust &amp; customer loyalty</a:t>
            </a:r>
          </a:p>
        </p:txBody>
      </p:sp>
      <p:sp>
        <p:nvSpPr>
          <p:cNvPr id="9" name="TextBox 9"/>
          <p:cNvSpPr txBox="1"/>
          <p:nvPr/>
        </p:nvSpPr>
        <p:spPr>
          <a:xfrm>
            <a:off x="7143853" y="6417010"/>
            <a:ext cx="11144147" cy="49453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Many companies use chatbots on social media</a:t>
            </a:r>
          </a:p>
        </p:txBody>
      </p:sp>
      <p:sp>
        <p:nvSpPr>
          <p:cNvPr id="10" name="TextBox 10"/>
          <p:cNvSpPr txBox="1"/>
          <p:nvPr/>
        </p:nvSpPr>
        <p:spPr>
          <a:xfrm>
            <a:off x="6782202" y="1753299"/>
            <a:ext cx="10696173" cy="1104963"/>
          </a:xfrm>
          <a:prstGeom prst="rect">
            <a:avLst/>
          </a:prstGeom>
        </p:spPr>
        <p:txBody>
          <a:bodyPr lIns="0" tIns="0" rIns="0" bIns="0" rtlCol="0" anchor="t">
            <a:spAutoFit/>
          </a:bodyPr>
          <a:lstStyle/>
          <a:p>
            <a:pPr algn="ctr">
              <a:lnSpc>
                <a:spcPts val="8374"/>
              </a:lnSpc>
            </a:pPr>
            <a:r>
              <a:rPr lang="en-US" sz="8292">
                <a:solidFill>
                  <a:srgbClr val="004AAD"/>
                </a:solidFill>
                <a:latin typeface="Anton"/>
                <a:ea typeface="Anton"/>
                <a:cs typeface="Anton"/>
                <a:sym typeface="Anton"/>
              </a:rPr>
              <a:t>CUSTOMER SERVICE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803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88038" y="1711496"/>
            <a:ext cx="6240564" cy="6240564"/>
          </a:xfrm>
          <a:custGeom>
            <a:avLst/>
            <a:gdLst/>
            <a:ahLst/>
            <a:cxnLst/>
            <a:rect l="l" t="t" r="r" b="b"/>
            <a:pathLst>
              <a:path w="6240564" h="6240564">
                <a:moveTo>
                  <a:pt x="0" y="0"/>
                </a:moveTo>
                <a:lnTo>
                  <a:pt x="6240564" y="0"/>
                </a:lnTo>
                <a:lnTo>
                  <a:pt x="6240564" y="6240564"/>
                </a:lnTo>
                <a:lnTo>
                  <a:pt x="0" y="624056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7143853" y="4134612"/>
            <a:ext cx="11144147" cy="494538"/>
          </a:xfrm>
          <a:prstGeom prst="rect">
            <a:avLst/>
          </a:prstGeom>
        </p:spPr>
        <p:txBody>
          <a:bodyPr lIns="0" tIns="0" rIns="0" bIns="0" rtlCol="0" anchor="t">
            <a:spAutoFit/>
          </a:bodyPr>
          <a:lstStyle/>
          <a:p>
            <a:pPr marL="604519" lvl="1" indent="-302260" algn="l">
              <a:lnSpc>
                <a:spcPts val="4115"/>
              </a:lnSpc>
              <a:buFont typeface="Arial"/>
              <a:buChar char="•"/>
            </a:pPr>
            <a:r>
              <a:rPr lang="en-US" sz="2799">
                <a:solidFill>
                  <a:srgbClr val="211F1C"/>
                </a:solidFill>
                <a:latin typeface="Roboto Mono"/>
                <a:ea typeface="Roboto Mono"/>
                <a:cs typeface="Roboto Mono"/>
                <a:sym typeface="Roboto Mono"/>
              </a:rPr>
              <a:t>Quick responses to ques</a:t>
            </a:r>
            <a:r>
              <a:rPr lang="en-US" sz="2799" u="none" strike="noStrike">
                <a:solidFill>
                  <a:srgbClr val="211F1C"/>
                </a:solidFill>
                <a:latin typeface="Roboto Mono"/>
                <a:ea typeface="Roboto Mono"/>
                <a:cs typeface="Roboto Mono"/>
                <a:sym typeface="Roboto Mono"/>
              </a:rPr>
              <a:t>tions &amp; complaints</a:t>
            </a:r>
          </a:p>
        </p:txBody>
      </p:sp>
      <p:sp>
        <p:nvSpPr>
          <p:cNvPr id="8" name="TextBox 8"/>
          <p:cNvSpPr txBox="1"/>
          <p:nvPr/>
        </p:nvSpPr>
        <p:spPr>
          <a:xfrm>
            <a:off x="7082099" y="5360497"/>
            <a:ext cx="11144147" cy="49453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Buil</a:t>
            </a:r>
            <a:r>
              <a:rPr lang="en-US" sz="2799" u="none" strike="noStrike">
                <a:solidFill>
                  <a:srgbClr val="211F1C"/>
                </a:solidFill>
                <a:latin typeface="Roboto Mono"/>
                <a:ea typeface="Roboto Mono"/>
                <a:cs typeface="Roboto Mono"/>
                <a:sym typeface="Roboto Mono"/>
              </a:rPr>
              <a:t>ds trust &amp; customer loyalty</a:t>
            </a:r>
          </a:p>
        </p:txBody>
      </p:sp>
      <p:sp>
        <p:nvSpPr>
          <p:cNvPr id="9" name="TextBox 9"/>
          <p:cNvSpPr txBox="1"/>
          <p:nvPr/>
        </p:nvSpPr>
        <p:spPr>
          <a:xfrm>
            <a:off x="7143853" y="6417010"/>
            <a:ext cx="11144147" cy="49453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Many companies use chatbots on social media</a:t>
            </a:r>
          </a:p>
        </p:txBody>
      </p:sp>
      <p:sp>
        <p:nvSpPr>
          <p:cNvPr id="10" name="TextBox 10"/>
          <p:cNvSpPr txBox="1"/>
          <p:nvPr/>
        </p:nvSpPr>
        <p:spPr>
          <a:xfrm>
            <a:off x="6699076" y="1649392"/>
            <a:ext cx="11361179" cy="1071563"/>
          </a:xfrm>
          <a:prstGeom prst="rect">
            <a:avLst/>
          </a:prstGeom>
        </p:spPr>
        <p:txBody>
          <a:bodyPr lIns="0" tIns="0" rIns="0" bIns="0" rtlCol="0" anchor="t">
            <a:spAutoFit/>
          </a:bodyPr>
          <a:lstStyle/>
          <a:p>
            <a:pPr algn="ctr">
              <a:lnSpc>
                <a:spcPts val="8173"/>
              </a:lnSpc>
            </a:pPr>
            <a:r>
              <a:rPr lang="en-US" sz="8092">
                <a:solidFill>
                  <a:srgbClr val="004AAD"/>
                </a:solidFill>
                <a:latin typeface="Anton"/>
                <a:ea typeface="Anton"/>
                <a:cs typeface="Anton"/>
                <a:sym typeface="Anton"/>
              </a:rPr>
              <a:t> INFLUENCER COLLABORATIONS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803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20426" y="2388605"/>
            <a:ext cx="6628027" cy="5509791"/>
          </a:xfrm>
          <a:custGeom>
            <a:avLst/>
            <a:gdLst/>
            <a:ahLst/>
            <a:cxnLst/>
            <a:rect l="l" t="t" r="r" b="b"/>
            <a:pathLst>
              <a:path w="6628027" h="5509791">
                <a:moveTo>
                  <a:pt x="0" y="0"/>
                </a:moveTo>
                <a:lnTo>
                  <a:pt x="6628028" y="0"/>
                </a:lnTo>
                <a:lnTo>
                  <a:pt x="6628028" y="5509790"/>
                </a:lnTo>
                <a:lnTo>
                  <a:pt x="0" y="5509790"/>
                </a:lnTo>
                <a:lnTo>
                  <a:pt x="0" y="0"/>
                </a:lnTo>
                <a:close/>
              </a:path>
            </a:pathLst>
          </a:custGeom>
          <a:blipFill>
            <a:blip r:embed="rId6"/>
            <a:stretch>
              <a:fillRect l="-10660" r="-14032"/>
            </a:stretch>
          </a:blipFill>
        </p:spPr>
        <p:txBody>
          <a:bodyPr/>
          <a:lstStyle/>
          <a:p>
            <a:endParaRPr lang="en-US"/>
          </a:p>
        </p:txBody>
      </p:sp>
      <p:sp>
        <p:nvSpPr>
          <p:cNvPr id="7" name="TextBox 7"/>
          <p:cNvSpPr txBox="1"/>
          <p:nvPr/>
        </p:nvSpPr>
        <p:spPr>
          <a:xfrm>
            <a:off x="7143853" y="4134612"/>
            <a:ext cx="11144147" cy="494538"/>
          </a:xfrm>
          <a:prstGeom prst="rect">
            <a:avLst/>
          </a:prstGeom>
        </p:spPr>
        <p:txBody>
          <a:bodyPr lIns="0" tIns="0" rIns="0" bIns="0" rtlCol="0" anchor="t">
            <a:spAutoFit/>
          </a:bodyPr>
          <a:lstStyle/>
          <a:p>
            <a:pPr marL="604519" lvl="1" indent="-302260" algn="l">
              <a:lnSpc>
                <a:spcPts val="4115"/>
              </a:lnSpc>
              <a:buFont typeface="Arial"/>
              <a:buChar char="•"/>
            </a:pPr>
            <a:r>
              <a:rPr lang="en-US" sz="2799">
                <a:solidFill>
                  <a:srgbClr val="211F1C"/>
                </a:solidFill>
                <a:latin typeface="Roboto Mono"/>
                <a:ea typeface="Roboto Mono"/>
                <a:cs typeface="Roboto Mono"/>
                <a:sym typeface="Roboto Mono"/>
              </a:rPr>
              <a:t>Track customer behav</a:t>
            </a:r>
            <a:r>
              <a:rPr lang="en-US" sz="2799" u="none" strike="noStrike">
                <a:solidFill>
                  <a:srgbClr val="211F1C"/>
                </a:solidFill>
                <a:latin typeface="Roboto Mono"/>
                <a:ea typeface="Roboto Mono"/>
                <a:cs typeface="Roboto Mono"/>
                <a:sym typeface="Roboto Mono"/>
              </a:rPr>
              <a:t>ior &amp; preferences</a:t>
            </a:r>
          </a:p>
        </p:txBody>
      </p:sp>
      <p:sp>
        <p:nvSpPr>
          <p:cNvPr id="8" name="TextBox 8"/>
          <p:cNvSpPr txBox="1"/>
          <p:nvPr/>
        </p:nvSpPr>
        <p:spPr>
          <a:xfrm>
            <a:off x="7082099" y="5360497"/>
            <a:ext cx="11144147" cy="49453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Analyze engagement (like</a:t>
            </a:r>
            <a:r>
              <a:rPr lang="en-US" sz="2799" u="none" strike="noStrike">
                <a:solidFill>
                  <a:srgbClr val="211F1C"/>
                </a:solidFill>
                <a:latin typeface="Roboto Mono"/>
                <a:ea typeface="Roboto Mono"/>
                <a:cs typeface="Roboto Mono"/>
                <a:sym typeface="Roboto Mono"/>
              </a:rPr>
              <a:t>s, shares, comments)</a:t>
            </a:r>
          </a:p>
        </p:txBody>
      </p:sp>
      <p:sp>
        <p:nvSpPr>
          <p:cNvPr id="9" name="TextBox 9"/>
          <p:cNvSpPr txBox="1"/>
          <p:nvPr/>
        </p:nvSpPr>
        <p:spPr>
          <a:xfrm>
            <a:off x="7143853" y="6417010"/>
            <a:ext cx="11144147" cy="49453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Helps businesses make better decisions</a:t>
            </a:r>
          </a:p>
        </p:txBody>
      </p:sp>
      <p:sp>
        <p:nvSpPr>
          <p:cNvPr id="10" name="TextBox 10"/>
          <p:cNvSpPr txBox="1"/>
          <p:nvPr/>
        </p:nvSpPr>
        <p:spPr>
          <a:xfrm>
            <a:off x="6699076" y="1649392"/>
            <a:ext cx="11361179" cy="1071563"/>
          </a:xfrm>
          <a:prstGeom prst="rect">
            <a:avLst/>
          </a:prstGeom>
        </p:spPr>
        <p:txBody>
          <a:bodyPr lIns="0" tIns="0" rIns="0" bIns="0" rtlCol="0" anchor="t">
            <a:spAutoFit/>
          </a:bodyPr>
          <a:lstStyle/>
          <a:p>
            <a:pPr algn="ctr">
              <a:lnSpc>
                <a:spcPts val="8173"/>
              </a:lnSpc>
            </a:pPr>
            <a:r>
              <a:rPr lang="en-US" sz="8092">
                <a:solidFill>
                  <a:srgbClr val="004AAD"/>
                </a:solidFill>
                <a:latin typeface="Anton"/>
                <a:ea typeface="Anton"/>
                <a:cs typeface="Anton"/>
                <a:sym typeface="Anton"/>
              </a:rPr>
              <a:t>DATA &amp; INSIGHTS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772650"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5844034" y="2649261"/>
            <a:ext cx="6926534" cy="887921"/>
            <a:chOff x="0" y="0"/>
            <a:chExt cx="1824272" cy="233856"/>
          </a:xfrm>
        </p:grpSpPr>
        <p:sp>
          <p:nvSpPr>
            <p:cNvPr id="6" name="Freeform 6"/>
            <p:cNvSpPr/>
            <p:nvPr/>
          </p:nvSpPr>
          <p:spPr>
            <a:xfrm>
              <a:off x="0" y="0"/>
              <a:ext cx="1824272" cy="233856"/>
            </a:xfrm>
            <a:custGeom>
              <a:avLst/>
              <a:gdLst/>
              <a:ahLst/>
              <a:cxnLst/>
              <a:rect l="l" t="t" r="r" b="b"/>
              <a:pathLst>
                <a:path w="1824272" h="233856">
                  <a:moveTo>
                    <a:pt x="40238" y="0"/>
                  </a:moveTo>
                  <a:lnTo>
                    <a:pt x="1784035" y="0"/>
                  </a:lnTo>
                  <a:cubicBezTo>
                    <a:pt x="1806257" y="0"/>
                    <a:pt x="1824272" y="18015"/>
                    <a:pt x="1824272" y="40238"/>
                  </a:cubicBezTo>
                  <a:lnTo>
                    <a:pt x="1824272" y="193618"/>
                  </a:lnTo>
                  <a:cubicBezTo>
                    <a:pt x="1824272" y="204290"/>
                    <a:pt x="1820033" y="214524"/>
                    <a:pt x="1812487" y="222070"/>
                  </a:cubicBezTo>
                  <a:cubicBezTo>
                    <a:pt x="1804941" y="229616"/>
                    <a:pt x="1794706" y="233856"/>
                    <a:pt x="1784035" y="233856"/>
                  </a:cubicBezTo>
                  <a:lnTo>
                    <a:pt x="40238" y="233856"/>
                  </a:lnTo>
                  <a:cubicBezTo>
                    <a:pt x="29566" y="233856"/>
                    <a:pt x="19331" y="229616"/>
                    <a:pt x="11785" y="222070"/>
                  </a:cubicBezTo>
                  <a:cubicBezTo>
                    <a:pt x="4239" y="214524"/>
                    <a:pt x="0" y="204290"/>
                    <a:pt x="0" y="193618"/>
                  </a:cubicBezTo>
                  <a:lnTo>
                    <a:pt x="0" y="40238"/>
                  </a:lnTo>
                  <a:cubicBezTo>
                    <a:pt x="0" y="29566"/>
                    <a:pt x="4239" y="19331"/>
                    <a:pt x="11785" y="11785"/>
                  </a:cubicBezTo>
                  <a:cubicBezTo>
                    <a:pt x="19331" y="4239"/>
                    <a:pt x="29566" y="0"/>
                    <a:pt x="40238" y="0"/>
                  </a:cubicBezTo>
                  <a:close/>
                </a:path>
              </a:pathLst>
            </a:custGeom>
            <a:solidFill>
              <a:srgbClr val="F1F1F1"/>
            </a:solidFill>
            <a:ln w="19050" cap="rnd">
              <a:solidFill>
                <a:srgbClr val="000000"/>
              </a:solidFill>
              <a:prstDash val="solid"/>
              <a:round/>
            </a:ln>
          </p:spPr>
          <p:txBody>
            <a:bodyPr/>
            <a:lstStyle/>
            <a:p>
              <a:endParaRPr lang="en-US"/>
            </a:p>
          </p:txBody>
        </p:sp>
        <p:sp>
          <p:nvSpPr>
            <p:cNvPr id="7" name="TextBox 7"/>
            <p:cNvSpPr txBox="1"/>
            <p:nvPr/>
          </p:nvSpPr>
          <p:spPr>
            <a:xfrm>
              <a:off x="0" y="-38100"/>
              <a:ext cx="1824272" cy="271956"/>
            </a:xfrm>
            <a:prstGeom prst="rect">
              <a:avLst/>
            </a:prstGeom>
          </p:spPr>
          <p:txBody>
            <a:bodyPr lIns="50800" tIns="50800" rIns="50800" bIns="50800" rtlCol="0" anchor="ctr"/>
            <a:lstStyle/>
            <a:p>
              <a:pPr algn="ctr">
                <a:lnSpc>
                  <a:spcPts val="2116"/>
                </a:lnSpc>
              </a:pPr>
              <a:endParaRPr/>
            </a:p>
          </p:txBody>
        </p:sp>
      </p:grpSp>
      <p:sp>
        <p:nvSpPr>
          <p:cNvPr id="8" name="TextBox 8"/>
          <p:cNvSpPr txBox="1"/>
          <p:nvPr/>
        </p:nvSpPr>
        <p:spPr>
          <a:xfrm>
            <a:off x="2144165" y="649312"/>
            <a:ext cx="1399967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ea typeface="Anton"/>
                <a:cs typeface="Anton"/>
                <a:sym typeface="Anton"/>
              </a:rPr>
              <a:t>FUTURE OF SOCIAL MEDIA</a:t>
            </a:r>
          </a:p>
        </p:txBody>
      </p:sp>
      <p:sp>
        <p:nvSpPr>
          <p:cNvPr id="9" name="Freeform 9"/>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5680733" y="2935430"/>
            <a:ext cx="7253136" cy="372734"/>
          </a:xfrm>
          <a:prstGeom prst="rect">
            <a:avLst/>
          </a:prstGeom>
        </p:spPr>
        <p:txBody>
          <a:bodyPr lIns="0" tIns="0" rIns="0" bIns="0" rtlCol="0" anchor="t">
            <a:spAutoFit/>
          </a:bodyPr>
          <a:lstStyle/>
          <a:p>
            <a:pPr algn="ctr">
              <a:lnSpc>
                <a:spcPts val="2897"/>
              </a:lnSpc>
            </a:pPr>
            <a:r>
              <a:rPr lang="en-US" sz="2868" spc="286">
                <a:solidFill>
                  <a:srgbClr val="211F1C"/>
                </a:solidFill>
                <a:latin typeface="Anton"/>
                <a:ea typeface="Anton"/>
                <a:cs typeface="Anton"/>
                <a:sym typeface="Anton"/>
              </a:rPr>
              <a:t>SOCIAL MEDIA IS ALWAYS CHANGING.</a:t>
            </a:r>
          </a:p>
        </p:txBody>
      </p:sp>
      <p:grpSp>
        <p:nvGrpSpPr>
          <p:cNvPr id="11" name="Group 11"/>
          <p:cNvGrpSpPr/>
          <p:nvPr/>
        </p:nvGrpSpPr>
        <p:grpSpPr>
          <a:xfrm>
            <a:off x="3074090" y="6965484"/>
            <a:ext cx="13584575" cy="1076181"/>
            <a:chOff x="0" y="0"/>
            <a:chExt cx="3577831" cy="283439"/>
          </a:xfrm>
        </p:grpSpPr>
        <p:sp>
          <p:nvSpPr>
            <p:cNvPr id="12" name="Freeform 12"/>
            <p:cNvSpPr/>
            <p:nvPr/>
          </p:nvSpPr>
          <p:spPr>
            <a:xfrm>
              <a:off x="0" y="0"/>
              <a:ext cx="3577830" cy="283439"/>
            </a:xfrm>
            <a:custGeom>
              <a:avLst/>
              <a:gdLst/>
              <a:ahLst/>
              <a:cxnLst/>
              <a:rect l="l" t="t" r="r" b="b"/>
              <a:pathLst>
                <a:path w="3577830" h="283439">
                  <a:moveTo>
                    <a:pt x="20517" y="0"/>
                  </a:moveTo>
                  <a:lnTo>
                    <a:pt x="3557314" y="0"/>
                  </a:lnTo>
                  <a:cubicBezTo>
                    <a:pt x="3562755" y="0"/>
                    <a:pt x="3567974" y="2162"/>
                    <a:pt x="3571821" y="6009"/>
                  </a:cubicBezTo>
                  <a:cubicBezTo>
                    <a:pt x="3575669" y="9857"/>
                    <a:pt x="3577830" y="15075"/>
                    <a:pt x="3577830" y="20517"/>
                  </a:cubicBezTo>
                  <a:lnTo>
                    <a:pt x="3577830" y="262922"/>
                  </a:lnTo>
                  <a:cubicBezTo>
                    <a:pt x="3577830" y="274253"/>
                    <a:pt x="3568645" y="283439"/>
                    <a:pt x="3557314" y="283439"/>
                  </a:cubicBezTo>
                  <a:lnTo>
                    <a:pt x="20517" y="283439"/>
                  </a:lnTo>
                  <a:cubicBezTo>
                    <a:pt x="9186" y="283439"/>
                    <a:pt x="0" y="274253"/>
                    <a:pt x="0" y="262922"/>
                  </a:cubicBezTo>
                  <a:lnTo>
                    <a:pt x="0" y="20517"/>
                  </a:lnTo>
                  <a:cubicBezTo>
                    <a:pt x="0" y="9186"/>
                    <a:pt x="9186" y="0"/>
                    <a:pt x="20517" y="0"/>
                  </a:cubicBezTo>
                  <a:close/>
                </a:path>
              </a:pathLst>
            </a:custGeom>
            <a:solidFill>
              <a:srgbClr val="F1F1F1"/>
            </a:solidFill>
            <a:ln w="19050" cap="rnd">
              <a:solidFill>
                <a:srgbClr val="000000"/>
              </a:solidFill>
              <a:prstDash val="solid"/>
              <a:round/>
            </a:ln>
          </p:spPr>
          <p:txBody>
            <a:bodyPr/>
            <a:lstStyle/>
            <a:p>
              <a:endParaRPr lang="en-US"/>
            </a:p>
          </p:txBody>
        </p:sp>
        <p:sp>
          <p:nvSpPr>
            <p:cNvPr id="13" name="TextBox 13"/>
            <p:cNvSpPr txBox="1"/>
            <p:nvPr/>
          </p:nvSpPr>
          <p:spPr>
            <a:xfrm>
              <a:off x="0" y="-38100"/>
              <a:ext cx="3577831" cy="321539"/>
            </a:xfrm>
            <a:prstGeom prst="rect">
              <a:avLst/>
            </a:prstGeom>
          </p:spPr>
          <p:txBody>
            <a:bodyPr lIns="50800" tIns="50800" rIns="50800" bIns="50800" rtlCol="0" anchor="ctr"/>
            <a:lstStyle/>
            <a:p>
              <a:pPr algn="ctr">
                <a:lnSpc>
                  <a:spcPts val="2116"/>
                </a:lnSpc>
              </a:pPr>
              <a:endParaRPr/>
            </a:p>
          </p:txBody>
        </p:sp>
      </p:grpSp>
      <p:sp>
        <p:nvSpPr>
          <p:cNvPr id="14" name="TextBox 14"/>
          <p:cNvSpPr txBox="1"/>
          <p:nvPr/>
        </p:nvSpPr>
        <p:spPr>
          <a:xfrm>
            <a:off x="2948128" y="7207238"/>
            <a:ext cx="13945359" cy="615064"/>
          </a:xfrm>
          <a:prstGeom prst="rect">
            <a:avLst/>
          </a:prstGeom>
        </p:spPr>
        <p:txBody>
          <a:bodyPr lIns="0" tIns="0" rIns="0" bIns="0" rtlCol="0" anchor="t">
            <a:spAutoFit/>
          </a:bodyPr>
          <a:lstStyle/>
          <a:p>
            <a:pPr algn="ctr">
              <a:lnSpc>
                <a:spcPts val="4614"/>
              </a:lnSpc>
            </a:pPr>
            <a:r>
              <a:rPr lang="en-US" sz="4568" spc="456">
                <a:solidFill>
                  <a:srgbClr val="211F1C"/>
                </a:solidFill>
                <a:latin typeface="Anton"/>
                <a:ea typeface="Anton"/>
                <a:cs typeface="Anton"/>
                <a:sym typeface="Anton"/>
              </a:rPr>
              <a:t>WHAT CAN WE EXPECT IN THE COMING YEARS?</a:t>
            </a:r>
          </a:p>
        </p:txBody>
      </p:sp>
      <p:grpSp>
        <p:nvGrpSpPr>
          <p:cNvPr id="15" name="Group 15"/>
          <p:cNvGrpSpPr/>
          <p:nvPr/>
        </p:nvGrpSpPr>
        <p:grpSpPr>
          <a:xfrm>
            <a:off x="1458881" y="3924912"/>
            <a:ext cx="16383003" cy="887921"/>
            <a:chOff x="0" y="0"/>
            <a:chExt cx="4314865" cy="233856"/>
          </a:xfrm>
        </p:grpSpPr>
        <p:sp>
          <p:nvSpPr>
            <p:cNvPr id="16" name="Freeform 16"/>
            <p:cNvSpPr/>
            <p:nvPr/>
          </p:nvSpPr>
          <p:spPr>
            <a:xfrm>
              <a:off x="0" y="0"/>
              <a:ext cx="4314865" cy="233856"/>
            </a:xfrm>
            <a:custGeom>
              <a:avLst/>
              <a:gdLst/>
              <a:ahLst/>
              <a:cxnLst/>
              <a:rect l="l" t="t" r="r" b="b"/>
              <a:pathLst>
                <a:path w="4314865" h="233856">
                  <a:moveTo>
                    <a:pt x="17012" y="0"/>
                  </a:moveTo>
                  <a:lnTo>
                    <a:pt x="4297853" y="0"/>
                  </a:lnTo>
                  <a:cubicBezTo>
                    <a:pt x="4302365" y="0"/>
                    <a:pt x="4306692" y="1792"/>
                    <a:pt x="4309882" y="4983"/>
                  </a:cubicBezTo>
                  <a:cubicBezTo>
                    <a:pt x="4313073" y="8173"/>
                    <a:pt x="4314865" y="12500"/>
                    <a:pt x="4314865" y="17012"/>
                  </a:cubicBezTo>
                  <a:lnTo>
                    <a:pt x="4314865" y="216844"/>
                  </a:lnTo>
                  <a:cubicBezTo>
                    <a:pt x="4314865" y="221356"/>
                    <a:pt x="4313073" y="225683"/>
                    <a:pt x="4309882" y="228873"/>
                  </a:cubicBezTo>
                  <a:cubicBezTo>
                    <a:pt x="4306692" y="232063"/>
                    <a:pt x="4302365" y="233856"/>
                    <a:pt x="4297853" y="233856"/>
                  </a:cubicBezTo>
                  <a:lnTo>
                    <a:pt x="17012" y="233856"/>
                  </a:lnTo>
                  <a:cubicBezTo>
                    <a:pt x="12500" y="233856"/>
                    <a:pt x="8173" y="232063"/>
                    <a:pt x="4983" y="228873"/>
                  </a:cubicBezTo>
                  <a:cubicBezTo>
                    <a:pt x="1792" y="225683"/>
                    <a:pt x="0" y="221356"/>
                    <a:pt x="0" y="216844"/>
                  </a:cubicBezTo>
                  <a:lnTo>
                    <a:pt x="0" y="17012"/>
                  </a:lnTo>
                  <a:cubicBezTo>
                    <a:pt x="0" y="12500"/>
                    <a:pt x="1792" y="8173"/>
                    <a:pt x="4983" y="4983"/>
                  </a:cubicBezTo>
                  <a:cubicBezTo>
                    <a:pt x="8173" y="1792"/>
                    <a:pt x="12500" y="0"/>
                    <a:pt x="17012" y="0"/>
                  </a:cubicBezTo>
                  <a:close/>
                </a:path>
              </a:pathLst>
            </a:custGeom>
            <a:solidFill>
              <a:srgbClr val="F1F1F1"/>
            </a:solidFill>
            <a:ln w="19050" cap="rnd">
              <a:solidFill>
                <a:srgbClr val="000000"/>
              </a:solidFill>
              <a:prstDash val="solid"/>
              <a:round/>
            </a:ln>
          </p:spPr>
          <p:txBody>
            <a:bodyPr/>
            <a:lstStyle/>
            <a:p>
              <a:endParaRPr lang="en-US"/>
            </a:p>
          </p:txBody>
        </p:sp>
        <p:sp>
          <p:nvSpPr>
            <p:cNvPr id="17" name="TextBox 17"/>
            <p:cNvSpPr txBox="1"/>
            <p:nvPr/>
          </p:nvSpPr>
          <p:spPr>
            <a:xfrm>
              <a:off x="0" y="-38100"/>
              <a:ext cx="4314865" cy="271956"/>
            </a:xfrm>
            <a:prstGeom prst="rect">
              <a:avLst/>
            </a:prstGeom>
          </p:spPr>
          <p:txBody>
            <a:bodyPr lIns="50800" tIns="50800" rIns="50800" bIns="50800" rtlCol="0" anchor="ctr"/>
            <a:lstStyle/>
            <a:p>
              <a:pPr algn="ctr">
                <a:lnSpc>
                  <a:spcPts val="2116"/>
                </a:lnSpc>
              </a:pPr>
              <a:endParaRPr/>
            </a:p>
          </p:txBody>
        </p:sp>
      </p:grpSp>
      <p:sp>
        <p:nvSpPr>
          <p:cNvPr id="18" name="TextBox 18"/>
          <p:cNvSpPr txBox="1"/>
          <p:nvPr/>
        </p:nvSpPr>
        <p:spPr>
          <a:xfrm>
            <a:off x="1235822" y="4211081"/>
            <a:ext cx="16829119" cy="372734"/>
          </a:xfrm>
          <a:prstGeom prst="rect">
            <a:avLst/>
          </a:prstGeom>
        </p:spPr>
        <p:txBody>
          <a:bodyPr lIns="0" tIns="0" rIns="0" bIns="0" rtlCol="0" anchor="t">
            <a:spAutoFit/>
          </a:bodyPr>
          <a:lstStyle/>
          <a:p>
            <a:pPr algn="ctr">
              <a:lnSpc>
                <a:spcPts val="2897"/>
              </a:lnSpc>
            </a:pPr>
            <a:r>
              <a:rPr lang="en-US" sz="2868" spc="286">
                <a:solidFill>
                  <a:srgbClr val="211F1C"/>
                </a:solidFill>
                <a:latin typeface="Anton"/>
                <a:ea typeface="Anton"/>
                <a:cs typeface="Anton"/>
                <a:sym typeface="Anton"/>
              </a:rPr>
              <a:t>IN THE FUTURE, IT WILL BECOME MORE ADVANCED AND MORE CONNECTED TO OUR DAILY LIVES.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803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3269931"/>
            <a:ext cx="8318374" cy="4751871"/>
          </a:xfrm>
          <a:custGeom>
            <a:avLst/>
            <a:gdLst/>
            <a:ahLst/>
            <a:cxnLst/>
            <a:rect l="l" t="t" r="r" b="b"/>
            <a:pathLst>
              <a:path w="8318374" h="4751871">
                <a:moveTo>
                  <a:pt x="0" y="0"/>
                </a:moveTo>
                <a:lnTo>
                  <a:pt x="8318374" y="0"/>
                </a:lnTo>
                <a:lnTo>
                  <a:pt x="8318374" y="4751871"/>
                </a:lnTo>
                <a:lnTo>
                  <a:pt x="0" y="4751871"/>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179843" y="857568"/>
            <a:ext cx="15928313" cy="1126425"/>
          </a:xfrm>
          <a:prstGeom prst="rect">
            <a:avLst/>
          </a:prstGeom>
        </p:spPr>
        <p:txBody>
          <a:bodyPr lIns="0" tIns="0" rIns="0" bIns="0" rtlCol="0" anchor="t">
            <a:spAutoFit/>
          </a:bodyPr>
          <a:lstStyle/>
          <a:p>
            <a:pPr algn="ctr">
              <a:lnSpc>
                <a:spcPts val="8475"/>
              </a:lnSpc>
            </a:pPr>
            <a:r>
              <a:rPr lang="en-US" sz="8392">
                <a:solidFill>
                  <a:srgbClr val="211F1C"/>
                </a:solidFill>
                <a:latin typeface="Anton"/>
                <a:ea typeface="Anton"/>
                <a:cs typeface="Anton"/>
                <a:sym typeface="Anton"/>
              </a:rPr>
              <a:t>1. MORE AI-DRIVEN PERSONALIZATION</a:t>
            </a:r>
          </a:p>
        </p:txBody>
      </p:sp>
      <p:sp>
        <p:nvSpPr>
          <p:cNvPr id="8" name="TextBox 8"/>
          <p:cNvSpPr txBox="1"/>
          <p:nvPr/>
        </p:nvSpPr>
        <p:spPr>
          <a:xfrm>
            <a:off x="8172553" y="2966854"/>
            <a:ext cx="10115447" cy="958299"/>
          </a:xfrm>
          <a:prstGeom prst="rect">
            <a:avLst/>
          </a:prstGeom>
        </p:spPr>
        <p:txBody>
          <a:bodyPr lIns="0" tIns="0" rIns="0" bIns="0" rtlCol="0" anchor="t">
            <a:spAutoFit/>
          </a:bodyPr>
          <a:lstStyle/>
          <a:p>
            <a:pPr marL="577904" lvl="1" indent="-288952" algn="l">
              <a:lnSpc>
                <a:spcPts val="3934"/>
              </a:lnSpc>
              <a:spcBef>
                <a:spcPct val="0"/>
              </a:spcBef>
              <a:buFont typeface="Arial"/>
              <a:buChar char="•"/>
            </a:pPr>
            <a:r>
              <a:rPr lang="en-US" sz="2676">
                <a:solidFill>
                  <a:srgbClr val="211F1C"/>
                </a:solidFill>
                <a:latin typeface="Roboto Mono"/>
                <a:ea typeface="Roboto Mono"/>
                <a:cs typeface="Roboto Mono"/>
                <a:sym typeface="Roboto Mono"/>
              </a:rPr>
              <a:t>Artificial Intellig</a:t>
            </a:r>
            <a:r>
              <a:rPr lang="en-US" sz="2676" u="none" strike="noStrike">
                <a:solidFill>
                  <a:srgbClr val="211F1C"/>
                </a:solidFill>
                <a:latin typeface="Roboto Mono"/>
                <a:ea typeface="Roboto Mono"/>
                <a:cs typeface="Roboto Mono"/>
                <a:sym typeface="Roboto Mono"/>
              </a:rPr>
              <a:t>ence will shape how we use social media.</a:t>
            </a:r>
          </a:p>
        </p:txBody>
      </p:sp>
      <p:sp>
        <p:nvSpPr>
          <p:cNvPr id="9" name="TextBox 9"/>
          <p:cNvSpPr txBox="1"/>
          <p:nvPr/>
        </p:nvSpPr>
        <p:spPr>
          <a:xfrm>
            <a:off x="8172553" y="4343781"/>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Platforms will suggest co</a:t>
            </a:r>
            <a:r>
              <a:rPr lang="en-US" sz="2799" u="none" strike="noStrike">
                <a:solidFill>
                  <a:srgbClr val="211F1C"/>
                </a:solidFill>
                <a:latin typeface="Roboto Mono"/>
                <a:ea typeface="Roboto Mono"/>
                <a:cs typeface="Roboto Mono"/>
                <a:sym typeface="Roboto Mono"/>
              </a:rPr>
              <a:t>ntent based on personal habits, interests, and behavior.</a:t>
            </a:r>
          </a:p>
        </p:txBody>
      </p:sp>
      <p:sp>
        <p:nvSpPr>
          <p:cNvPr id="10" name="TextBox 10"/>
          <p:cNvSpPr txBox="1"/>
          <p:nvPr/>
        </p:nvSpPr>
        <p:spPr>
          <a:xfrm>
            <a:off x="8172553" y="5985130"/>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Smarter alg</a:t>
            </a:r>
            <a:r>
              <a:rPr lang="en-US" sz="2799" u="none" strike="noStrike">
                <a:solidFill>
                  <a:srgbClr val="211F1C"/>
                </a:solidFill>
                <a:latin typeface="Roboto Mono"/>
                <a:ea typeface="Roboto Mono"/>
                <a:cs typeface="Roboto Mono"/>
                <a:sym typeface="Roboto Mono"/>
              </a:rPr>
              <a:t>orithms will improve ads, recommendations, and user experience.</a:t>
            </a:r>
          </a:p>
        </p:txBody>
      </p:sp>
      <p:sp>
        <p:nvSpPr>
          <p:cNvPr id="11" name="TextBox 11"/>
          <p:cNvSpPr txBox="1"/>
          <p:nvPr/>
        </p:nvSpPr>
        <p:spPr>
          <a:xfrm>
            <a:off x="8172553" y="7520000"/>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The experience will become more “tailored” for each i</a:t>
            </a:r>
            <a:r>
              <a:rPr lang="en-US" sz="2799" u="none" strike="noStrike">
                <a:solidFill>
                  <a:srgbClr val="211F1C"/>
                </a:solidFill>
                <a:latin typeface="Roboto Mono"/>
                <a:ea typeface="Roboto Mono"/>
                <a:cs typeface="Roboto Mono"/>
                <a:sym typeface="Roboto Mono"/>
              </a:rPr>
              <a:t>ndividual.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803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2535625"/>
            <a:ext cx="8331617" cy="5955980"/>
          </a:xfrm>
          <a:custGeom>
            <a:avLst/>
            <a:gdLst/>
            <a:ahLst/>
            <a:cxnLst/>
            <a:rect l="l" t="t" r="r" b="b"/>
            <a:pathLst>
              <a:path w="8331617" h="5955980">
                <a:moveTo>
                  <a:pt x="0" y="0"/>
                </a:moveTo>
                <a:lnTo>
                  <a:pt x="8331617" y="0"/>
                </a:lnTo>
                <a:lnTo>
                  <a:pt x="8331617" y="5955980"/>
                </a:lnTo>
                <a:lnTo>
                  <a:pt x="0" y="5955980"/>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179843" y="857568"/>
            <a:ext cx="15928313" cy="1126425"/>
          </a:xfrm>
          <a:prstGeom prst="rect">
            <a:avLst/>
          </a:prstGeom>
        </p:spPr>
        <p:txBody>
          <a:bodyPr lIns="0" tIns="0" rIns="0" bIns="0" rtlCol="0" anchor="t">
            <a:spAutoFit/>
          </a:bodyPr>
          <a:lstStyle/>
          <a:p>
            <a:pPr algn="ctr">
              <a:lnSpc>
                <a:spcPts val="8475"/>
              </a:lnSpc>
            </a:pPr>
            <a:r>
              <a:rPr lang="en-US" sz="8392">
                <a:solidFill>
                  <a:srgbClr val="211F1C"/>
                </a:solidFill>
                <a:latin typeface="Anton"/>
                <a:ea typeface="Anton"/>
                <a:cs typeface="Anton"/>
                <a:sym typeface="Anton"/>
              </a:rPr>
              <a:t>2. VR &amp; METAVERSE INTEGRATION</a:t>
            </a:r>
          </a:p>
        </p:txBody>
      </p:sp>
      <p:sp>
        <p:nvSpPr>
          <p:cNvPr id="8" name="TextBox 8"/>
          <p:cNvSpPr txBox="1"/>
          <p:nvPr/>
        </p:nvSpPr>
        <p:spPr>
          <a:xfrm>
            <a:off x="8172553" y="2966854"/>
            <a:ext cx="10115447" cy="958299"/>
          </a:xfrm>
          <a:prstGeom prst="rect">
            <a:avLst/>
          </a:prstGeom>
        </p:spPr>
        <p:txBody>
          <a:bodyPr lIns="0" tIns="0" rIns="0" bIns="0" rtlCol="0" anchor="t">
            <a:spAutoFit/>
          </a:bodyPr>
          <a:lstStyle/>
          <a:p>
            <a:pPr marL="577904" lvl="1" indent="-288952" algn="l">
              <a:lnSpc>
                <a:spcPts val="3934"/>
              </a:lnSpc>
              <a:spcBef>
                <a:spcPct val="0"/>
              </a:spcBef>
              <a:buFont typeface="Arial"/>
              <a:buChar char="•"/>
            </a:pPr>
            <a:r>
              <a:rPr lang="en-US" sz="2676">
                <a:solidFill>
                  <a:srgbClr val="211F1C"/>
                </a:solidFill>
                <a:latin typeface="Roboto Mono"/>
                <a:ea typeface="Roboto Mono"/>
                <a:cs typeface="Roboto Mono"/>
                <a:sym typeface="Roboto Mono"/>
              </a:rPr>
              <a:t>Social media</a:t>
            </a:r>
            <a:r>
              <a:rPr lang="en-US" sz="2676" u="none" strike="noStrike">
                <a:solidFill>
                  <a:srgbClr val="211F1C"/>
                </a:solidFill>
                <a:latin typeface="Roboto Mono"/>
                <a:ea typeface="Roboto Mono"/>
                <a:cs typeface="Roboto Mono"/>
                <a:sym typeface="Roboto Mono"/>
              </a:rPr>
              <a:t> will move beyond screens into immersive worlds.</a:t>
            </a:r>
          </a:p>
        </p:txBody>
      </p:sp>
      <p:sp>
        <p:nvSpPr>
          <p:cNvPr id="9" name="TextBox 9"/>
          <p:cNvSpPr txBox="1"/>
          <p:nvPr/>
        </p:nvSpPr>
        <p:spPr>
          <a:xfrm>
            <a:off x="8172553" y="4343781"/>
            <a:ext cx="10115447" cy="152323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Virtual Reality (VR) and Augme</a:t>
            </a:r>
            <a:r>
              <a:rPr lang="en-US" sz="2799" u="none" strike="noStrike">
                <a:solidFill>
                  <a:srgbClr val="211F1C"/>
                </a:solidFill>
                <a:latin typeface="Roboto Mono"/>
                <a:ea typeface="Roboto Mono"/>
                <a:cs typeface="Roboto Mono"/>
                <a:sym typeface="Roboto Mono"/>
              </a:rPr>
              <a:t>nted Reality (AR) will allow people to interact in 3D spaces.</a:t>
            </a:r>
          </a:p>
        </p:txBody>
      </p:sp>
      <p:sp>
        <p:nvSpPr>
          <p:cNvPr id="10" name="TextBox 10"/>
          <p:cNvSpPr txBox="1"/>
          <p:nvPr/>
        </p:nvSpPr>
        <p:spPr>
          <a:xfrm>
            <a:off x="8172553" y="6189065"/>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The “Metave</a:t>
            </a:r>
            <a:r>
              <a:rPr lang="en-US" sz="2799" u="none" strike="noStrike">
                <a:solidFill>
                  <a:srgbClr val="211F1C"/>
                </a:solidFill>
                <a:latin typeface="Roboto Mono"/>
                <a:ea typeface="Roboto Mono"/>
                <a:cs typeface="Roboto Mono"/>
                <a:sym typeface="Roboto Mono"/>
              </a:rPr>
              <a:t>rse” could replace traditional social platforms with virtual environments.</a:t>
            </a:r>
          </a:p>
        </p:txBody>
      </p:sp>
      <p:sp>
        <p:nvSpPr>
          <p:cNvPr id="11" name="TextBox 11"/>
          <p:cNvSpPr txBox="1"/>
          <p:nvPr/>
        </p:nvSpPr>
        <p:spPr>
          <a:xfrm>
            <a:off x="8172553" y="7520000"/>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People will attend events, shop, and socialize in these </a:t>
            </a:r>
            <a:r>
              <a:rPr lang="en-US" sz="2799" u="none" strike="noStrike">
                <a:solidFill>
                  <a:srgbClr val="211F1C"/>
                </a:solidFill>
                <a:latin typeface="Roboto Mono"/>
                <a:ea typeface="Roboto Mono"/>
                <a:cs typeface="Roboto Mono"/>
                <a:sym typeface="Roboto Mono"/>
              </a:rPr>
              <a:t>digital worlds.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78038"/>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2970678"/>
            <a:ext cx="8172553" cy="5350376"/>
          </a:xfrm>
          <a:custGeom>
            <a:avLst/>
            <a:gdLst/>
            <a:ahLst/>
            <a:cxnLst/>
            <a:rect l="l" t="t" r="r" b="b"/>
            <a:pathLst>
              <a:path w="8172553" h="5350376">
                <a:moveTo>
                  <a:pt x="0" y="0"/>
                </a:moveTo>
                <a:lnTo>
                  <a:pt x="8172553" y="0"/>
                </a:lnTo>
                <a:lnTo>
                  <a:pt x="8172553" y="5350376"/>
                </a:lnTo>
                <a:lnTo>
                  <a:pt x="0" y="5350376"/>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179843" y="857568"/>
            <a:ext cx="15928313" cy="1126425"/>
          </a:xfrm>
          <a:prstGeom prst="rect">
            <a:avLst/>
          </a:prstGeom>
        </p:spPr>
        <p:txBody>
          <a:bodyPr lIns="0" tIns="0" rIns="0" bIns="0" rtlCol="0" anchor="t">
            <a:spAutoFit/>
          </a:bodyPr>
          <a:lstStyle/>
          <a:p>
            <a:pPr algn="ctr">
              <a:lnSpc>
                <a:spcPts val="8475"/>
              </a:lnSpc>
            </a:pPr>
            <a:r>
              <a:rPr lang="en-US" sz="8392">
                <a:solidFill>
                  <a:srgbClr val="211F1C"/>
                </a:solidFill>
                <a:latin typeface="Anton"/>
                <a:ea typeface="Anton"/>
                <a:cs typeface="Anton"/>
                <a:sym typeface="Anton"/>
              </a:rPr>
              <a:t>3. STRICTER PRIVACY &amp; SECURITY</a:t>
            </a:r>
          </a:p>
        </p:txBody>
      </p:sp>
      <p:sp>
        <p:nvSpPr>
          <p:cNvPr id="8" name="TextBox 8"/>
          <p:cNvSpPr txBox="1"/>
          <p:nvPr/>
        </p:nvSpPr>
        <p:spPr>
          <a:xfrm>
            <a:off x="8172553" y="2966854"/>
            <a:ext cx="10115447" cy="958299"/>
          </a:xfrm>
          <a:prstGeom prst="rect">
            <a:avLst/>
          </a:prstGeom>
        </p:spPr>
        <p:txBody>
          <a:bodyPr lIns="0" tIns="0" rIns="0" bIns="0" rtlCol="0" anchor="t">
            <a:spAutoFit/>
          </a:bodyPr>
          <a:lstStyle/>
          <a:p>
            <a:pPr marL="577904" lvl="1" indent="-288952" algn="l">
              <a:lnSpc>
                <a:spcPts val="3934"/>
              </a:lnSpc>
              <a:spcBef>
                <a:spcPct val="0"/>
              </a:spcBef>
              <a:buFont typeface="Arial"/>
              <a:buChar char="•"/>
            </a:pPr>
            <a:r>
              <a:rPr lang="en-US" sz="2676">
                <a:solidFill>
                  <a:srgbClr val="211F1C"/>
                </a:solidFill>
                <a:latin typeface="Roboto Mono"/>
                <a:ea typeface="Roboto Mono"/>
                <a:cs typeface="Roboto Mono"/>
                <a:sym typeface="Roboto Mono"/>
              </a:rPr>
              <a:t>With more users and data, privacy</a:t>
            </a:r>
            <a:r>
              <a:rPr lang="en-US" sz="2676" u="none" strike="noStrike">
                <a:solidFill>
                  <a:srgbClr val="211F1C"/>
                </a:solidFill>
                <a:latin typeface="Roboto Mono"/>
                <a:ea typeface="Roboto Mono"/>
                <a:cs typeface="Roboto Mono"/>
                <a:sym typeface="Roboto Mono"/>
              </a:rPr>
              <a:t> will be a major concern.</a:t>
            </a:r>
          </a:p>
        </p:txBody>
      </p:sp>
      <p:sp>
        <p:nvSpPr>
          <p:cNvPr id="9" name="TextBox 9"/>
          <p:cNvSpPr txBox="1"/>
          <p:nvPr/>
        </p:nvSpPr>
        <p:spPr>
          <a:xfrm>
            <a:off x="8172553" y="4343781"/>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Platforms will introduce stro</a:t>
            </a:r>
            <a:r>
              <a:rPr lang="en-US" sz="2799" u="none" strike="noStrike">
                <a:solidFill>
                  <a:srgbClr val="211F1C"/>
                </a:solidFill>
                <a:latin typeface="Roboto Mono"/>
                <a:ea typeface="Roboto Mono"/>
                <a:cs typeface="Roboto Mono"/>
                <a:sym typeface="Roboto Mono"/>
              </a:rPr>
              <a:t>nger rules for data protection.</a:t>
            </a:r>
          </a:p>
        </p:txBody>
      </p:sp>
      <p:sp>
        <p:nvSpPr>
          <p:cNvPr id="10" name="TextBox 10"/>
          <p:cNvSpPr txBox="1"/>
          <p:nvPr/>
        </p:nvSpPr>
        <p:spPr>
          <a:xfrm>
            <a:off x="8172553" y="5771769"/>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Transpa</a:t>
            </a:r>
            <a:r>
              <a:rPr lang="en-US" sz="2799" u="none" strike="noStrike">
                <a:solidFill>
                  <a:srgbClr val="211F1C"/>
                </a:solidFill>
                <a:latin typeface="Roboto Mono"/>
                <a:ea typeface="Roboto Mono"/>
                <a:cs typeface="Roboto Mono"/>
                <a:sym typeface="Roboto Mono"/>
              </a:rPr>
              <a:t>rency about how personal information is used will increase.</a:t>
            </a:r>
          </a:p>
        </p:txBody>
      </p:sp>
      <p:sp>
        <p:nvSpPr>
          <p:cNvPr id="11" name="TextBox 11"/>
          <p:cNvSpPr txBox="1"/>
          <p:nvPr/>
        </p:nvSpPr>
        <p:spPr>
          <a:xfrm>
            <a:off x="8172553" y="7312166"/>
            <a:ext cx="10115447"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Users will expect safer online environments w</a:t>
            </a:r>
            <a:r>
              <a:rPr lang="en-US" sz="2799" u="none" strike="noStrike">
                <a:solidFill>
                  <a:srgbClr val="211F1C"/>
                </a:solidFill>
                <a:latin typeface="Roboto Mono"/>
                <a:ea typeface="Roboto Mono"/>
                <a:cs typeface="Roboto Mono"/>
                <a:sym typeface="Roboto Mono"/>
              </a:rPr>
              <a:t>ith fewer risks.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809625" y="3669663"/>
            <a:ext cx="4993936" cy="4791729"/>
            <a:chOff x="0" y="0"/>
            <a:chExt cx="1315275" cy="1262019"/>
          </a:xfrm>
        </p:grpSpPr>
        <p:sp>
          <p:nvSpPr>
            <p:cNvPr id="6" name="Freeform 6"/>
            <p:cNvSpPr/>
            <p:nvPr/>
          </p:nvSpPr>
          <p:spPr>
            <a:xfrm>
              <a:off x="0" y="0"/>
              <a:ext cx="1315275" cy="1262019"/>
            </a:xfrm>
            <a:custGeom>
              <a:avLst/>
              <a:gdLst/>
              <a:ahLst/>
              <a:cxnLst/>
              <a:rect l="l" t="t" r="r" b="b"/>
              <a:pathLst>
                <a:path w="1315275" h="1262019">
                  <a:moveTo>
                    <a:pt x="55810" y="0"/>
                  </a:moveTo>
                  <a:lnTo>
                    <a:pt x="1259466" y="0"/>
                  </a:lnTo>
                  <a:cubicBezTo>
                    <a:pt x="1274268" y="0"/>
                    <a:pt x="1288463" y="5880"/>
                    <a:pt x="1298929" y="16346"/>
                  </a:cubicBezTo>
                  <a:cubicBezTo>
                    <a:pt x="1309396" y="26813"/>
                    <a:pt x="1315275" y="41008"/>
                    <a:pt x="1315275" y="55810"/>
                  </a:cubicBezTo>
                  <a:lnTo>
                    <a:pt x="1315275" y="1206210"/>
                  </a:lnTo>
                  <a:cubicBezTo>
                    <a:pt x="1315275" y="1221011"/>
                    <a:pt x="1309396" y="1235207"/>
                    <a:pt x="1298929" y="1245673"/>
                  </a:cubicBezTo>
                  <a:cubicBezTo>
                    <a:pt x="1288463" y="1256139"/>
                    <a:pt x="1274268" y="1262019"/>
                    <a:pt x="1259466" y="1262019"/>
                  </a:cubicBezTo>
                  <a:lnTo>
                    <a:pt x="55810" y="1262019"/>
                  </a:lnTo>
                  <a:cubicBezTo>
                    <a:pt x="41008" y="1262019"/>
                    <a:pt x="26813" y="1256139"/>
                    <a:pt x="16346" y="1245673"/>
                  </a:cubicBezTo>
                  <a:cubicBezTo>
                    <a:pt x="5880" y="1235207"/>
                    <a:pt x="0" y="1221011"/>
                    <a:pt x="0" y="1206210"/>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txBody>
            <a:bodyPr/>
            <a:lstStyle/>
            <a:p>
              <a:endParaRPr lang="en-US"/>
            </a:p>
          </p:txBody>
        </p:sp>
        <p:sp>
          <p:nvSpPr>
            <p:cNvPr id="7" name="TextBox 7"/>
            <p:cNvSpPr txBox="1"/>
            <p:nvPr/>
          </p:nvSpPr>
          <p:spPr>
            <a:xfrm>
              <a:off x="0" y="-38100"/>
              <a:ext cx="1315275" cy="1300119"/>
            </a:xfrm>
            <a:prstGeom prst="rect">
              <a:avLst/>
            </a:prstGeom>
          </p:spPr>
          <p:txBody>
            <a:bodyPr lIns="50800" tIns="50800" rIns="50800" bIns="50800" rtlCol="0" anchor="ctr"/>
            <a:lstStyle/>
            <a:p>
              <a:pPr algn="ctr">
                <a:lnSpc>
                  <a:spcPts val="2116"/>
                </a:lnSpc>
              </a:pPr>
              <a:endParaRPr/>
            </a:p>
          </p:txBody>
        </p:sp>
      </p:grpSp>
      <p:sp>
        <p:nvSpPr>
          <p:cNvPr id="8" name="Freeform 8"/>
          <p:cNvSpPr/>
          <p:nvPr/>
        </p:nvSpPr>
        <p:spPr>
          <a:xfrm>
            <a:off x="2541064" y="4273185"/>
            <a:ext cx="1531059" cy="1414141"/>
          </a:xfrm>
          <a:custGeom>
            <a:avLst/>
            <a:gdLst/>
            <a:ahLst/>
            <a:cxnLst/>
            <a:rect l="l" t="t" r="r" b="b"/>
            <a:pathLst>
              <a:path w="1531059" h="1414141">
                <a:moveTo>
                  <a:pt x="0" y="0"/>
                </a:moveTo>
                <a:lnTo>
                  <a:pt x="1531059" y="0"/>
                </a:lnTo>
                <a:lnTo>
                  <a:pt x="1531059" y="1414142"/>
                </a:lnTo>
                <a:lnTo>
                  <a:pt x="0" y="1414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1916736" y="6154027"/>
            <a:ext cx="2779714" cy="327025"/>
          </a:xfrm>
          <a:prstGeom prst="rect">
            <a:avLst/>
          </a:prstGeom>
        </p:spPr>
        <p:txBody>
          <a:bodyPr lIns="0" tIns="0" rIns="0" bIns="0" rtlCol="0" anchor="t">
            <a:spAutoFit/>
          </a:bodyPr>
          <a:lstStyle/>
          <a:p>
            <a:pPr algn="ctr">
              <a:lnSpc>
                <a:spcPts val="2525"/>
              </a:lnSpc>
            </a:pPr>
            <a:r>
              <a:rPr lang="en-US" sz="2500" spc="250">
                <a:solidFill>
                  <a:srgbClr val="211F1C"/>
                </a:solidFill>
                <a:latin typeface="Anton"/>
                <a:ea typeface="Anton"/>
                <a:cs typeface="Anton"/>
                <a:sym typeface="Anton"/>
              </a:rPr>
              <a:t>DEFINITION</a:t>
            </a:r>
          </a:p>
        </p:txBody>
      </p:sp>
      <p:sp>
        <p:nvSpPr>
          <p:cNvPr id="10" name="TextBox 10"/>
          <p:cNvSpPr txBox="1"/>
          <p:nvPr/>
        </p:nvSpPr>
        <p:spPr>
          <a:xfrm>
            <a:off x="1178124" y="6691398"/>
            <a:ext cx="4256939" cy="9595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Platf</a:t>
            </a:r>
            <a:r>
              <a:rPr lang="en-US" sz="1739" u="none" strike="noStrike">
                <a:solidFill>
                  <a:srgbClr val="211F1C"/>
                </a:solidFill>
                <a:latin typeface="Roboto Mono"/>
                <a:ea typeface="Roboto Mono"/>
                <a:cs typeface="Roboto Mono"/>
                <a:sym typeface="Roboto Mono"/>
              </a:rPr>
              <a:t>orms that allow people to create, share, and interact online</a:t>
            </a:r>
          </a:p>
        </p:txBody>
      </p:sp>
      <p:grpSp>
        <p:nvGrpSpPr>
          <p:cNvPr id="11" name="Group 11"/>
          <p:cNvGrpSpPr/>
          <p:nvPr/>
        </p:nvGrpSpPr>
        <p:grpSpPr>
          <a:xfrm>
            <a:off x="6647032" y="3669663"/>
            <a:ext cx="4993936" cy="4791729"/>
            <a:chOff x="0" y="0"/>
            <a:chExt cx="1315275" cy="1262019"/>
          </a:xfrm>
        </p:grpSpPr>
        <p:sp>
          <p:nvSpPr>
            <p:cNvPr id="12" name="Freeform 12"/>
            <p:cNvSpPr/>
            <p:nvPr/>
          </p:nvSpPr>
          <p:spPr>
            <a:xfrm>
              <a:off x="0" y="0"/>
              <a:ext cx="1315275" cy="1262019"/>
            </a:xfrm>
            <a:custGeom>
              <a:avLst/>
              <a:gdLst/>
              <a:ahLst/>
              <a:cxnLst/>
              <a:rect l="l" t="t" r="r" b="b"/>
              <a:pathLst>
                <a:path w="1315275" h="1262019">
                  <a:moveTo>
                    <a:pt x="55810" y="0"/>
                  </a:moveTo>
                  <a:lnTo>
                    <a:pt x="1259466" y="0"/>
                  </a:lnTo>
                  <a:cubicBezTo>
                    <a:pt x="1274268" y="0"/>
                    <a:pt x="1288463" y="5880"/>
                    <a:pt x="1298929" y="16346"/>
                  </a:cubicBezTo>
                  <a:cubicBezTo>
                    <a:pt x="1309396" y="26813"/>
                    <a:pt x="1315275" y="41008"/>
                    <a:pt x="1315275" y="55810"/>
                  </a:cubicBezTo>
                  <a:lnTo>
                    <a:pt x="1315275" y="1206210"/>
                  </a:lnTo>
                  <a:cubicBezTo>
                    <a:pt x="1315275" y="1221011"/>
                    <a:pt x="1309396" y="1235207"/>
                    <a:pt x="1298929" y="1245673"/>
                  </a:cubicBezTo>
                  <a:cubicBezTo>
                    <a:pt x="1288463" y="1256139"/>
                    <a:pt x="1274268" y="1262019"/>
                    <a:pt x="1259466" y="1262019"/>
                  </a:cubicBezTo>
                  <a:lnTo>
                    <a:pt x="55810" y="1262019"/>
                  </a:lnTo>
                  <a:cubicBezTo>
                    <a:pt x="41008" y="1262019"/>
                    <a:pt x="26813" y="1256139"/>
                    <a:pt x="16346" y="1245673"/>
                  </a:cubicBezTo>
                  <a:cubicBezTo>
                    <a:pt x="5880" y="1235207"/>
                    <a:pt x="0" y="1221011"/>
                    <a:pt x="0" y="1206210"/>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txBody>
            <a:bodyPr/>
            <a:lstStyle/>
            <a:p>
              <a:endParaRPr lang="en-US"/>
            </a:p>
          </p:txBody>
        </p:sp>
        <p:sp>
          <p:nvSpPr>
            <p:cNvPr id="13" name="TextBox 13"/>
            <p:cNvSpPr txBox="1"/>
            <p:nvPr/>
          </p:nvSpPr>
          <p:spPr>
            <a:xfrm>
              <a:off x="0" y="-38100"/>
              <a:ext cx="1315275" cy="1300119"/>
            </a:xfrm>
            <a:prstGeom prst="rect">
              <a:avLst/>
            </a:prstGeom>
          </p:spPr>
          <p:txBody>
            <a:bodyPr lIns="50800" tIns="50800" rIns="50800" bIns="50800" rtlCol="0" anchor="ctr"/>
            <a:lstStyle/>
            <a:p>
              <a:pPr algn="ctr">
                <a:lnSpc>
                  <a:spcPts val="2116"/>
                </a:lnSpc>
              </a:pPr>
              <a:endParaRPr/>
            </a:p>
          </p:txBody>
        </p:sp>
      </p:grpSp>
      <p:sp>
        <p:nvSpPr>
          <p:cNvPr id="14" name="Freeform 14"/>
          <p:cNvSpPr/>
          <p:nvPr/>
        </p:nvSpPr>
        <p:spPr>
          <a:xfrm>
            <a:off x="8208336" y="4330395"/>
            <a:ext cx="1871328" cy="1299722"/>
          </a:xfrm>
          <a:custGeom>
            <a:avLst/>
            <a:gdLst/>
            <a:ahLst/>
            <a:cxnLst/>
            <a:rect l="l" t="t" r="r" b="b"/>
            <a:pathLst>
              <a:path w="1871328" h="1299722">
                <a:moveTo>
                  <a:pt x="0" y="0"/>
                </a:moveTo>
                <a:lnTo>
                  <a:pt x="1871328" y="0"/>
                </a:lnTo>
                <a:lnTo>
                  <a:pt x="1871328" y="1299722"/>
                </a:lnTo>
                <a:lnTo>
                  <a:pt x="0" y="12997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5" name="Group 15"/>
          <p:cNvGrpSpPr/>
          <p:nvPr/>
        </p:nvGrpSpPr>
        <p:grpSpPr>
          <a:xfrm>
            <a:off x="12484439" y="3669663"/>
            <a:ext cx="4993936" cy="4791729"/>
            <a:chOff x="0" y="0"/>
            <a:chExt cx="1315275" cy="1262019"/>
          </a:xfrm>
        </p:grpSpPr>
        <p:sp>
          <p:nvSpPr>
            <p:cNvPr id="16" name="Freeform 16"/>
            <p:cNvSpPr/>
            <p:nvPr/>
          </p:nvSpPr>
          <p:spPr>
            <a:xfrm>
              <a:off x="0" y="0"/>
              <a:ext cx="1315275" cy="1262019"/>
            </a:xfrm>
            <a:custGeom>
              <a:avLst/>
              <a:gdLst/>
              <a:ahLst/>
              <a:cxnLst/>
              <a:rect l="l" t="t" r="r" b="b"/>
              <a:pathLst>
                <a:path w="1315275" h="1262019">
                  <a:moveTo>
                    <a:pt x="55810" y="0"/>
                  </a:moveTo>
                  <a:lnTo>
                    <a:pt x="1259466" y="0"/>
                  </a:lnTo>
                  <a:cubicBezTo>
                    <a:pt x="1274268" y="0"/>
                    <a:pt x="1288463" y="5880"/>
                    <a:pt x="1298929" y="16346"/>
                  </a:cubicBezTo>
                  <a:cubicBezTo>
                    <a:pt x="1309396" y="26813"/>
                    <a:pt x="1315275" y="41008"/>
                    <a:pt x="1315275" y="55810"/>
                  </a:cubicBezTo>
                  <a:lnTo>
                    <a:pt x="1315275" y="1206210"/>
                  </a:lnTo>
                  <a:cubicBezTo>
                    <a:pt x="1315275" y="1221011"/>
                    <a:pt x="1309396" y="1235207"/>
                    <a:pt x="1298929" y="1245673"/>
                  </a:cubicBezTo>
                  <a:cubicBezTo>
                    <a:pt x="1288463" y="1256139"/>
                    <a:pt x="1274268" y="1262019"/>
                    <a:pt x="1259466" y="1262019"/>
                  </a:cubicBezTo>
                  <a:lnTo>
                    <a:pt x="55810" y="1262019"/>
                  </a:lnTo>
                  <a:cubicBezTo>
                    <a:pt x="41008" y="1262019"/>
                    <a:pt x="26813" y="1256139"/>
                    <a:pt x="16346" y="1245673"/>
                  </a:cubicBezTo>
                  <a:cubicBezTo>
                    <a:pt x="5880" y="1235207"/>
                    <a:pt x="0" y="1221011"/>
                    <a:pt x="0" y="1206210"/>
                  </a:cubicBezTo>
                  <a:lnTo>
                    <a:pt x="0" y="55810"/>
                  </a:lnTo>
                  <a:cubicBezTo>
                    <a:pt x="0" y="41008"/>
                    <a:pt x="5880" y="26813"/>
                    <a:pt x="16346" y="16346"/>
                  </a:cubicBezTo>
                  <a:cubicBezTo>
                    <a:pt x="26813" y="5880"/>
                    <a:pt x="41008" y="0"/>
                    <a:pt x="55810" y="0"/>
                  </a:cubicBezTo>
                  <a:close/>
                </a:path>
              </a:pathLst>
            </a:custGeom>
            <a:solidFill>
              <a:srgbClr val="F1F1F1"/>
            </a:solidFill>
            <a:ln w="19050" cap="rnd">
              <a:solidFill>
                <a:srgbClr val="000000"/>
              </a:solidFill>
              <a:prstDash val="solid"/>
              <a:round/>
            </a:ln>
          </p:spPr>
          <p:txBody>
            <a:bodyPr/>
            <a:lstStyle/>
            <a:p>
              <a:endParaRPr lang="en-US"/>
            </a:p>
          </p:txBody>
        </p:sp>
        <p:sp>
          <p:nvSpPr>
            <p:cNvPr id="17" name="TextBox 17"/>
            <p:cNvSpPr txBox="1"/>
            <p:nvPr/>
          </p:nvSpPr>
          <p:spPr>
            <a:xfrm>
              <a:off x="0" y="-38100"/>
              <a:ext cx="1315275" cy="1300119"/>
            </a:xfrm>
            <a:prstGeom prst="rect">
              <a:avLst/>
            </a:prstGeom>
          </p:spPr>
          <p:txBody>
            <a:bodyPr lIns="50800" tIns="50800" rIns="50800" bIns="50800" rtlCol="0" anchor="ctr"/>
            <a:lstStyle/>
            <a:p>
              <a:pPr algn="ctr">
                <a:lnSpc>
                  <a:spcPts val="2116"/>
                </a:lnSpc>
              </a:pPr>
              <a:endParaRPr/>
            </a:p>
          </p:txBody>
        </p:sp>
      </p:grpSp>
      <p:sp>
        <p:nvSpPr>
          <p:cNvPr id="18" name="Freeform 18"/>
          <p:cNvSpPr/>
          <p:nvPr/>
        </p:nvSpPr>
        <p:spPr>
          <a:xfrm>
            <a:off x="14206468" y="4080239"/>
            <a:ext cx="1549878" cy="1549878"/>
          </a:xfrm>
          <a:custGeom>
            <a:avLst/>
            <a:gdLst/>
            <a:ahLst/>
            <a:cxnLst/>
            <a:rect l="l" t="t" r="r" b="b"/>
            <a:pathLst>
              <a:path w="1549878" h="1549878">
                <a:moveTo>
                  <a:pt x="0" y="0"/>
                </a:moveTo>
                <a:lnTo>
                  <a:pt x="1549878" y="0"/>
                </a:lnTo>
                <a:lnTo>
                  <a:pt x="1549878" y="1549878"/>
                </a:lnTo>
                <a:lnTo>
                  <a:pt x="0" y="15498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TextBox 19"/>
          <p:cNvSpPr txBox="1"/>
          <p:nvPr/>
        </p:nvSpPr>
        <p:spPr>
          <a:xfrm>
            <a:off x="7754143" y="6154027"/>
            <a:ext cx="2779714" cy="327025"/>
          </a:xfrm>
          <a:prstGeom prst="rect">
            <a:avLst/>
          </a:prstGeom>
        </p:spPr>
        <p:txBody>
          <a:bodyPr lIns="0" tIns="0" rIns="0" bIns="0" rtlCol="0" anchor="t">
            <a:spAutoFit/>
          </a:bodyPr>
          <a:lstStyle/>
          <a:p>
            <a:pPr algn="ctr">
              <a:lnSpc>
                <a:spcPts val="2525"/>
              </a:lnSpc>
            </a:pPr>
            <a:r>
              <a:rPr lang="en-US" sz="2500" spc="250">
                <a:solidFill>
                  <a:srgbClr val="211F1C"/>
                </a:solidFill>
                <a:latin typeface="Anton"/>
                <a:ea typeface="Anton"/>
                <a:cs typeface="Anton"/>
                <a:sym typeface="Anton"/>
              </a:rPr>
              <a:t>EXAMPLES</a:t>
            </a:r>
          </a:p>
        </p:txBody>
      </p:sp>
      <p:sp>
        <p:nvSpPr>
          <p:cNvPr id="20" name="TextBox 20"/>
          <p:cNvSpPr txBox="1"/>
          <p:nvPr/>
        </p:nvSpPr>
        <p:spPr>
          <a:xfrm>
            <a:off x="7015531" y="6691398"/>
            <a:ext cx="4256939" cy="63566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Fac</a:t>
            </a:r>
            <a:r>
              <a:rPr lang="en-US" sz="1739" u="none" strike="noStrike">
                <a:solidFill>
                  <a:srgbClr val="211F1C"/>
                </a:solidFill>
                <a:latin typeface="Roboto Mono"/>
                <a:ea typeface="Roboto Mono"/>
                <a:cs typeface="Roboto Mono"/>
                <a:sym typeface="Roboto Mono"/>
              </a:rPr>
              <a:t>ebook, Instagram, TikTok, X (Twitter)</a:t>
            </a:r>
          </a:p>
        </p:txBody>
      </p:sp>
      <p:sp>
        <p:nvSpPr>
          <p:cNvPr id="21" name="TextBox 21"/>
          <p:cNvSpPr txBox="1"/>
          <p:nvPr/>
        </p:nvSpPr>
        <p:spPr>
          <a:xfrm>
            <a:off x="13591550" y="6154027"/>
            <a:ext cx="2779714" cy="327025"/>
          </a:xfrm>
          <a:prstGeom prst="rect">
            <a:avLst/>
          </a:prstGeom>
        </p:spPr>
        <p:txBody>
          <a:bodyPr lIns="0" tIns="0" rIns="0" bIns="0" rtlCol="0" anchor="t">
            <a:spAutoFit/>
          </a:bodyPr>
          <a:lstStyle/>
          <a:p>
            <a:pPr algn="ctr">
              <a:lnSpc>
                <a:spcPts val="2525"/>
              </a:lnSpc>
            </a:pPr>
            <a:r>
              <a:rPr lang="en-US" sz="2500" spc="250">
                <a:solidFill>
                  <a:srgbClr val="211F1C"/>
                </a:solidFill>
                <a:latin typeface="Anton"/>
                <a:ea typeface="Anton"/>
                <a:cs typeface="Anton"/>
                <a:sym typeface="Anton"/>
              </a:rPr>
              <a:t>PURPOSE</a:t>
            </a:r>
          </a:p>
        </p:txBody>
      </p:sp>
      <p:sp>
        <p:nvSpPr>
          <p:cNvPr id="22" name="TextBox 22"/>
          <p:cNvSpPr txBox="1"/>
          <p:nvPr/>
        </p:nvSpPr>
        <p:spPr>
          <a:xfrm>
            <a:off x="12852937" y="6691398"/>
            <a:ext cx="4256939"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F</a:t>
            </a:r>
            <a:r>
              <a:rPr lang="en-US" sz="1739" u="none" strike="noStrike">
                <a:solidFill>
                  <a:srgbClr val="211F1C"/>
                </a:solidFill>
                <a:latin typeface="Roboto Mono"/>
                <a:ea typeface="Roboto Mono"/>
                <a:cs typeface="Roboto Mono"/>
                <a:sym typeface="Roboto Mono"/>
              </a:rPr>
              <a:t>rom Communication to Connection</a:t>
            </a:r>
          </a:p>
        </p:txBody>
      </p:sp>
      <p:sp>
        <p:nvSpPr>
          <p:cNvPr id="23" name="TextBox 23"/>
          <p:cNvSpPr txBox="1"/>
          <p:nvPr/>
        </p:nvSpPr>
        <p:spPr>
          <a:xfrm>
            <a:off x="2144165" y="649312"/>
            <a:ext cx="13999670"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ea typeface="Anton"/>
                <a:cs typeface="Anton"/>
                <a:sym typeface="Anton"/>
              </a:rPr>
              <a:t>WHAT IS SOCIAL MEDIA?</a:t>
            </a:r>
          </a:p>
        </p:txBody>
      </p:sp>
      <p:sp>
        <p:nvSpPr>
          <p:cNvPr id="24" name="Freeform 24"/>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2294284"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1983993"/>
            <a:ext cx="6933274" cy="6933274"/>
          </a:xfrm>
          <a:custGeom>
            <a:avLst/>
            <a:gdLst/>
            <a:ahLst/>
            <a:cxnLst/>
            <a:rect l="l" t="t" r="r" b="b"/>
            <a:pathLst>
              <a:path w="6933274" h="6933274">
                <a:moveTo>
                  <a:pt x="0" y="0"/>
                </a:moveTo>
                <a:lnTo>
                  <a:pt x="6933274" y="0"/>
                </a:lnTo>
                <a:lnTo>
                  <a:pt x="6933274" y="6933274"/>
                </a:lnTo>
                <a:lnTo>
                  <a:pt x="0" y="693327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179843" y="857568"/>
            <a:ext cx="15928313" cy="1126425"/>
          </a:xfrm>
          <a:prstGeom prst="rect">
            <a:avLst/>
          </a:prstGeom>
        </p:spPr>
        <p:txBody>
          <a:bodyPr lIns="0" tIns="0" rIns="0" bIns="0" rtlCol="0" anchor="t">
            <a:spAutoFit/>
          </a:bodyPr>
          <a:lstStyle/>
          <a:p>
            <a:pPr algn="ctr">
              <a:lnSpc>
                <a:spcPts val="8475"/>
              </a:lnSpc>
            </a:pPr>
            <a:r>
              <a:rPr lang="en-US" sz="8392">
                <a:solidFill>
                  <a:srgbClr val="211F1C"/>
                </a:solidFill>
                <a:latin typeface="Anton"/>
                <a:ea typeface="Anton"/>
                <a:cs typeface="Anton"/>
                <a:sym typeface="Anton"/>
              </a:rPr>
              <a:t>4. RISE OF SHORT-FORM CONTENT</a:t>
            </a:r>
          </a:p>
        </p:txBody>
      </p:sp>
      <p:sp>
        <p:nvSpPr>
          <p:cNvPr id="8" name="TextBox 8"/>
          <p:cNvSpPr txBox="1"/>
          <p:nvPr/>
        </p:nvSpPr>
        <p:spPr>
          <a:xfrm>
            <a:off x="6933274" y="2966382"/>
            <a:ext cx="11354726" cy="958299"/>
          </a:xfrm>
          <a:prstGeom prst="rect">
            <a:avLst/>
          </a:prstGeom>
        </p:spPr>
        <p:txBody>
          <a:bodyPr lIns="0" tIns="0" rIns="0" bIns="0" rtlCol="0" anchor="t">
            <a:spAutoFit/>
          </a:bodyPr>
          <a:lstStyle/>
          <a:p>
            <a:pPr marL="577904" lvl="1" indent="-288952" algn="l">
              <a:lnSpc>
                <a:spcPts val="3934"/>
              </a:lnSpc>
              <a:spcBef>
                <a:spcPct val="0"/>
              </a:spcBef>
              <a:buFont typeface="Arial"/>
              <a:buChar char="•"/>
            </a:pPr>
            <a:r>
              <a:rPr lang="en-US" sz="2676">
                <a:solidFill>
                  <a:srgbClr val="211F1C"/>
                </a:solidFill>
                <a:latin typeface="Roboto Mono"/>
                <a:ea typeface="Roboto Mono"/>
                <a:cs typeface="Roboto Mono"/>
                <a:sym typeface="Roboto Mono"/>
              </a:rPr>
              <a:t>Short videos and quick posts are</a:t>
            </a:r>
            <a:r>
              <a:rPr lang="en-US" sz="2676" u="none" strike="noStrike">
                <a:solidFill>
                  <a:srgbClr val="211F1C"/>
                </a:solidFill>
                <a:latin typeface="Roboto Mono"/>
                <a:ea typeface="Roboto Mono"/>
                <a:cs typeface="Roboto Mono"/>
                <a:sym typeface="Roboto Mono"/>
              </a:rPr>
              <a:t> the future of communication.</a:t>
            </a:r>
          </a:p>
        </p:txBody>
      </p:sp>
      <p:sp>
        <p:nvSpPr>
          <p:cNvPr id="9" name="TextBox 9"/>
          <p:cNvSpPr txBox="1"/>
          <p:nvPr/>
        </p:nvSpPr>
        <p:spPr>
          <a:xfrm>
            <a:off x="6933274" y="4343781"/>
            <a:ext cx="11354726"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Platforms like TikTok, Reels, and Shorts are leading this trend.</a:t>
            </a:r>
          </a:p>
        </p:txBody>
      </p:sp>
      <p:sp>
        <p:nvSpPr>
          <p:cNvPr id="10" name="TextBox 10"/>
          <p:cNvSpPr txBox="1"/>
          <p:nvPr/>
        </p:nvSpPr>
        <p:spPr>
          <a:xfrm>
            <a:off x="6933274" y="5771769"/>
            <a:ext cx="11354726"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Attention spans a</a:t>
            </a:r>
            <a:r>
              <a:rPr lang="en-US" sz="2799" u="none" strike="noStrike">
                <a:solidFill>
                  <a:srgbClr val="211F1C"/>
                </a:solidFill>
                <a:latin typeface="Roboto Mono"/>
                <a:ea typeface="Roboto Mono"/>
                <a:cs typeface="Roboto Mono"/>
                <a:sym typeface="Roboto Mono"/>
              </a:rPr>
              <a:t>re getting shorter, so content will be faster and more engaging.</a:t>
            </a:r>
          </a:p>
        </p:txBody>
      </p:sp>
      <p:sp>
        <p:nvSpPr>
          <p:cNvPr id="11" name="TextBox 11"/>
          <p:cNvSpPr txBox="1"/>
          <p:nvPr/>
        </p:nvSpPr>
        <p:spPr>
          <a:xfrm>
            <a:off x="6933274" y="7199757"/>
            <a:ext cx="11354726" cy="1008888"/>
          </a:xfrm>
          <a:prstGeom prst="rect">
            <a:avLst/>
          </a:prstGeom>
        </p:spPr>
        <p:txBody>
          <a:bodyPr lIns="0" tIns="0" rIns="0" bIns="0" rtlCol="0" anchor="t">
            <a:spAutoFit/>
          </a:bodyPr>
          <a:lstStyle/>
          <a:p>
            <a:pPr marL="604519" lvl="1" indent="-302260" algn="l">
              <a:lnSpc>
                <a:spcPts val="4115"/>
              </a:lnSpc>
              <a:spcBef>
                <a:spcPct val="0"/>
              </a:spcBef>
              <a:buFont typeface="Arial"/>
              <a:buChar char="•"/>
            </a:pPr>
            <a:r>
              <a:rPr lang="en-US" sz="2799">
                <a:solidFill>
                  <a:srgbClr val="211F1C"/>
                </a:solidFill>
                <a:latin typeface="Roboto Mono"/>
                <a:ea typeface="Roboto Mono"/>
                <a:cs typeface="Roboto Mono"/>
                <a:sym typeface="Roboto Mono"/>
              </a:rPr>
              <a:t>Brands and creators will focus on delivering value </a:t>
            </a:r>
            <a:r>
              <a:rPr lang="en-US" sz="2799" u="none" strike="noStrike">
                <a:solidFill>
                  <a:srgbClr val="211F1C"/>
                </a:solidFill>
                <a:latin typeface="Roboto Mono"/>
                <a:ea typeface="Roboto Mono"/>
                <a:cs typeface="Roboto Mono"/>
                <a:sym typeface="Roboto Mono"/>
              </a:rPr>
              <a:t>in a few seconds.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3519790" y="1678495"/>
            <a:ext cx="11248419" cy="1562998"/>
          </a:xfrm>
          <a:prstGeom prst="rect">
            <a:avLst/>
          </a:prstGeom>
        </p:spPr>
        <p:txBody>
          <a:bodyPr lIns="0" tIns="0" rIns="0" bIns="0" rtlCol="0" anchor="t">
            <a:spAutoFit/>
          </a:bodyPr>
          <a:lstStyle/>
          <a:p>
            <a:pPr marL="0" lvl="0" indent="0" algn="ctr">
              <a:lnSpc>
                <a:spcPts val="11748"/>
              </a:lnSpc>
              <a:spcBef>
                <a:spcPct val="0"/>
              </a:spcBef>
            </a:pPr>
            <a:r>
              <a:rPr lang="en-US" sz="11632">
                <a:solidFill>
                  <a:srgbClr val="211F1C"/>
                </a:solidFill>
                <a:latin typeface="Anton"/>
                <a:ea typeface="Anton"/>
                <a:cs typeface="Anton"/>
                <a:sym typeface="Anton"/>
              </a:rPr>
              <a:t>CONCLUSION</a:t>
            </a:r>
          </a:p>
        </p:txBody>
      </p:sp>
      <p:sp>
        <p:nvSpPr>
          <p:cNvPr id="6" name="Freeform 6"/>
          <p:cNvSpPr/>
          <p:nvPr/>
        </p:nvSpPr>
        <p:spPr>
          <a:xfrm>
            <a:off x="2813935" y="2000705"/>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5510198" y="2000705"/>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514350" y="3174818"/>
            <a:ext cx="17259300" cy="53809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Social media is just a tool – It can be positive or negative depending on how we use it.</a:t>
            </a:r>
          </a:p>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Example: It can spread knowledge OR spread fake news.</a:t>
            </a:r>
          </a:p>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It connects billions of people around the world.</a:t>
            </a:r>
          </a:p>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Families, businesses, friends, communities.</a:t>
            </a:r>
          </a:p>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It requires responsibility from every user.</a:t>
            </a:r>
          </a:p>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Think before you share.</a:t>
            </a:r>
          </a:p>
          <a:p>
            <a:pPr marL="734059" lvl="1" indent="-367030" algn="ctr">
              <a:lnSpc>
                <a:spcPts val="4759"/>
              </a:lnSpc>
              <a:buFont typeface="Arial"/>
              <a:buChar char="•"/>
            </a:pPr>
            <a:r>
              <a:rPr lang="en-US" sz="3399">
                <a:solidFill>
                  <a:srgbClr val="211F1C"/>
                </a:solidFill>
                <a:latin typeface="Canva Sans"/>
                <a:ea typeface="Canva Sans"/>
                <a:cs typeface="Canva Sans"/>
                <a:sym typeface="Canva Sans"/>
              </a:rPr>
              <a:t>Be aware of privacy and online safety</a:t>
            </a:r>
          </a:p>
          <a:p>
            <a:pPr algn="ctr">
              <a:lnSpc>
                <a:spcPts val="4759"/>
              </a:lnSpc>
            </a:pPr>
            <a:endParaRPr lang="en-US" sz="3399">
              <a:solidFill>
                <a:srgbClr val="211F1C"/>
              </a:solidFill>
              <a:latin typeface="Canva Sans"/>
              <a:ea typeface="Canva Sans"/>
              <a:cs typeface="Canva Sans"/>
              <a:sym typeface="Canv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3519790" y="4109190"/>
            <a:ext cx="11248419" cy="1562998"/>
          </a:xfrm>
          <a:prstGeom prst="rect">
            <a:avLst/>
          </a:prstGeom>
        </p:spPr>
        <p:txBody>
          <a:bodyPr lIns="0" tIns="0" rIns="0" bIns="0" rtlCol="0" anchor="t">
            <a:spAutoFit/>
          </a:bodyPr>
          <a:lstStyle/>
          <a:p>
            <a:pPr marL="0" lvl="0" indent="0" algn="ctr">
              <a:lnSpc>
                <a:spcPts val="11748"/>
              </a:lnSpc>
              <a:spcBef>
                <a:spcPct val="0"/>
              </a:spcBef>
            </a:pPr>
            <a:r>
              <a:rPr lang="en-US" sz="11632" u="none" strike="noStrike">
                <a:solidFill>
                  <a:srgbClr val="211F1C"/>
                </a:solidFill>
                <a:latin typeface="Anton"/>
                <a:ea typeface="Anton"/>
                <a:cs typeface="Anton"/>
                <a:sym typeface="Anton"/>
              </a:rPr>
              <a:t>THANK YOU</a:t>
            </a:r>
          </a:p>
        </p:txBody>
      </p:sp>
      <p:sp>
        <p:nvSpPr>
          <p:cNvPr id="6" name="Freeform 6"/>
          <p:cNvSpPr/>
          <p:nvPr/>
        </p:nvSpPr>
        <p:spPr>
          <a:xfrm>
            <a:off x="8282303" y="2236423"/>
            <a:ext cx="1723393" cy="1472718"/>
          </a:xfrm>
          <a:custGeom>
            <a:avLst/>
            <a:gdLst/>
            <a:ahLst/>
            <a:cxnLst/>
            <a:rect l="l" t="t" r="r" b="b"/>
            <a:pathLst>
              <a:path w="1723393" h="1472718">
                <a:moveTo>
                  <a:pt x="0" y="0"/>
                </a:moveTo>
                <a:lnTo>
                  <a:pt x="1723394" y="0"/>
                </a:lnTo>
                <a:lnTo>
                  <a:pt x="1723394" y="1472717"/>
                </a:lnTo>
                <a:lnTo>
                  <a:pt x="0" y="14727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2358180"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5575306" y="4608658"/>
            <a:ext cx="354514" cy="354514"/>
          </a:xfrm>
          <a:custGeom>
            <a:avLst/>
            <a:gdLst/>
            <a:ahLst/>
            <a:cxnLst/>
            <a:rect l="l" t="t" r="r" b="b"/>
            <a:pathLst>
              <a:path w="354514" h="354514">
                <a:moveTo>
                  <a:pt x="0" y="0"/>
                </a:moveTo>
                <a:lnTo>
                  <a:pt x="354514" y="0"/>
                </a:lnTo>
                <a:lnTo>
                  <a:pt x="354514" y="354514"/>
                </a:lnTo>
                <a:lnTo>
                  <a:pt x="0" y="3545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TextBox 5"/>
          <p:cNvSpPr txBox="1"/>
          <p:nvPr/>
        </p:nvSpPr>
        <p:spPr>
          <a:xfrm>
            <a:off x="570390" y="7728139"/>
            <a:ext cx="5465802" cy="1115135"/>
          </a:xfrm>
          <a:prstGeom prst="rect">
            <a:avLst/>
          </a:prstGeom>
        </p:spPr>
        <p:txBody>
          <a:bodyPr lIns="0" tIns="0" rIns="0" bIns="0" rtlCol="0" anchor="t">
            <a:spAutoFit/>
          </a:bodyPr>
          <a:lstStyle/>
          <a:p>
            <a:pPr algn="l">
              <a:lnSpc>
                <a:spcPts val="8475"/>
              </a:lnSpc>
            </a:pPr>
            <a:r>
              <a:rPr lang="en-US" sz="8392">
                <a:solidFill>
                  <a:srgbClr val="211F1C"/>
                </a:solidFill>
                <a:latin typeface="Anton"/>
                <a:ea typeface="Anton"/>
                <a:cs typeface="Anton"/>
                <a:sym typeface="Anton"/>
              </a:rPr>
              <a:t>HISTORY</a:t>
            </a:r>
          </a:p>
        </p:txBody>
      </p:sp>
      <p:sp>
        <p:nvSpPr>
          <p:cNvPr id="6" name="AutoShape 6"/>
          <p:cNvSpPr/>
          <p:nvPr/>
        </p:nvSpPr>
        <p:spPr>
          <a:xfrm>
            <a:off x="-2626987" y="5959426"/>
            <a:ext cx="23541974" cy="0"/>
          </a:xfrm>
          <a:prstGeom prst="line">
            <a:avLst/>
          </a:prstGeom>
          <a:ln w="19050" cap="flat">
            <a:solidFill>
              <a:srgbClr val="211F1C"/>
            </a:solidFill>
            <a:prstDash val="solid"/>
            <a:headEnd type="none" w="sm" len="sm"/>
            <a:tailEnd type="none" w="sm" len="sm"/>
          </a:ln>
        </p:spPr>
        <p:txBody>
          <a:bodyPr/>
          <a:lstStyle/>
          <a:p>
            <a:endParaRPr lang="en-US"/>
          </a:p>
        </p:txBody>
      </p:sp>
      <p:sp>
        <p:nvSpPr>
          <p:cNvPr id="7" name="AutoShape 7"/>
          <p:cNvSpPr/>
          <p:nvPr/>
        </p:nvSpPr>
        <p:spPr>
          <a:xfrm flipH="1">
            <a:off x="1749211" y="5143500"/>
            <a:ext cx="0" cy="796637"/>
          </a:xfrm>
          <a:prstGeom prst="line">
            <a:avLst/>
          </a:prstGeom>
          <a:ln w="19050" cap="flat">
            <a:solidFill>
              <a:srgbClr val="211F1C"/>
            </a:solidFill>
            <a:prstDash val="solid"/>
            <a:headEnd type="none" w="sm" len="sm"/>
            <a:tailEnd type="none" w="sm" len="sm"/>
          </a:ln>
        </p:spPr>
        <p:txBody>
          <a:bodyPr/>
          <a:lstStyle/>
          <a:p>
            <a:endParaRPr lang="en-US"/>
          </a:p>
        </p:txBody>
      </p:sp>
      <p:grpSp>
        <p:nvGrpSpPr>
          <p:cNvPr id="8" name="Group 8"/>
          <p:cNvGrpSpPr/>
          <p:nvPr/>
        </p:nvGrpSpPr>
        <p:grpSpPr>
          <a:xfrm>
            <a:off x="176080" y="2084661"/>
            <a:ext cx="3127211" cy="3089124"/>
            <a:chOff x="0" y="0"/>
            <a:chExt cx="713436" cy="704747"/>
          </a:xfrm>
        </p:grpSpPr>
        <p:sp>
          <p:nvSpPr>
            <p:cNvPr id="9" name="Freeform 9"/>
            <p:cNvSpPr/>
            <p:nvPr/>
          </p:nvSpPr>
          <p:spPr>
            <a:xfrm>
              <a:off x="0" y="0"/>
              <a:ext cx="713436" cy="704747"/>
            </a:xfrm>
            <a:custGeom>
              <a:avLst/>
              <a:gdLst/>
              <a:ahLst/>
              <a:cxnLst/>
              <a:rect l="l" t="t" r="r" b="b"/>
              <a:pathLst>
                <a:path w="713436" h="704747">
                  <a:moveTo>
                    <a:pt x="89124" y="0"/>
                  </a:moveTo>
                  <a:lnTo>
                    <a:pt x="624312" y="0"/>
                  </a:lnTo>
                  <a:cubicBezTo>
                    <a:pt x="673534" y="0"/>
                    <a:pt x="713436" y="39902"/>
                    <a:pt x="713436" y="89124"/>
                  </a:cubicBezTo>
                  <a:lnTo>
                    <a:pt x="713436" y="615623"/>
                  </a:lnTo>
                  <a:cubicBezTo>
                    <a:pt x="713436" y="664845"/>
                    <a:pt x="673534" y="704747"/>
                    <a:pt x="624312" y="704747"/>
                  </a:cubicBezTo>
                  <a:lnTo>
                    <a:pt x="89124" y="704747"/>
                  </a:lnTo>
                  <a:cubicBezTo>
                    <a:pt x="39902" y="704747"/>
                    <a:pt x="0" y="664845"/>
                    <a:pt x="0" y="615623"/>
                  </a:cubicBezTo>
                  <a:lnTo>
                    <a:pt x="0" y="89124"/>
                  </a:lnTo>
                  <a:cubicBezTo>
                    <a:pt x="0" y="39902"/>
                    <a:pt x="39902" y="0"/>
                    <a:pt x="89124" y="0"/>
                  </a:cubicBezTo>
                  <a:close/>
                </a:path>
              </a:pathLst>
            </a:custGeom>
            <a:solidFill>
              <a:srgbClr val="F1F1F1"/>
            </a:solidFill>
            <a:ln w="19050" cap="rnd">
              <a:solidFill>
                <a:srgbClr val="000000"/>
              </a:solidFill>
              <a:prstDash val="solid"/>
              <a:round/>
            </a:ln>
          </p:spPr>
          <p:txBody>
            <a:bodyPr/>
            <a:lstStyle/>
            <a:p>
              <a:endParaRPr lang="en-US"/>
            </a:p>
          </p:txBody>
        </p:sp>
        <p:sp>
          <p:nvSpPr>
            <p:cNvPr id="10" name="TextBox 10"/>
            <p:cNvSpPr txBox="1"/>
            <p:nvPr/>
          </p:nvSpPr>
          <p:spPr>
            <a:xfrm>
              <a:off x="0" y="-38100"/>
              <a:ext cx="713436" cy="742847"/>
            </a:xfrm>
            <a:prstGeom prst="rect">
              <a:avLst/>
            </a:prstGeom>
          </p:spPr>
          <p:txBody>
            <a:bodyPr lIns="58646" tIns="58646" rIns="58646" bIns="58646" rtlCol="0" anchor="ctr"/>
            <a:lstStyle/>
            <a:p>
              <a:pPr algn="ctr">
                <a:lnSpc>
                  <a:spcPts val="2116"/>
                </a:lnSpc>
              </a:pPr>
              <a:endParaRPr/>
            </a:p>
          </p:txBody>
        </p:sp>
      </p:grpSp>
      <p:sp>
        <p:nvSpPr>
          <p:cNvPr id="11" name="TextBox 11"/>
          <p:cNvSpPr txBox="1"/>
          <p:nvPr/>
        </p:nvSpPr>
        <p:spPr>
          <a:xfrm>
            <a:off x="186640" y="3221964"/>
            <a:ext cx="3127211"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FRIENDSTER &amp; MY SPACE </a:t>
            </a:r>
          </a:p>
        </p:txBody>
      </p:sp>
      <p:sp>
        <p:nvSpPr>
          <p:cNvPr id="12" name="TextBox 12"/>
          <p:cNvSpPr txBox="1"/>
          <p:nvPr/>
        </p:nvSpPr>
        <p:spPr>
          <a:xfrm>
            <a:off x="186640" y="2606623"/>
            <a:ext cx="3127211" cy="384891"/>
          </a:xfrm>
          <a:prstGeom prst="rect">
            <a:avLst/>
          </a:prstGeom>
        </p:spPr>
        <p:txBody>
          <a:bodyPr lIns="0" tIns="0" rIns="0" bIns="0" rtlCol="0" anchor="t">
            <a:spAutoFit/>
          </a:bodyPr>
          <a:lstStyle/>
          <a:p>
            <a:pPr algn="ctr">
              <a:lnSpc>
                <a:spcPts val="2915"/>
              </a:lnSpc>
            </a:pPr>
            <a:r>
              <a:rPr lang="en-US" sz="2886" spc="288">
                <a:solidFill>
                  <a:srgbClr val="211F1C"/>
                </a:solidFill>
                <a:latin typeface="Anton"/>
                <a:ea typeface="Anton"/>
                <a:cs typeface="Anton"/>
                <a:sym typeface="Anton"/>
              </a:rPr>
              <a:t>2000</a:t>
            </a:r>
          </a:p>
        </p:txBody>
      </p:sp>
      <p:sp>
        <p:nvSpPr>
          <p:cNvPr id="13" name="AutoShape 13"/>
          <p:cNvSpPr/>
          <p:nvPr/>
        </p:nvSpPr>
        <p:spPr>
          <a:xfrm flipH="1">
            <a:off x="5232644" y="5143500"/>
            <a:ext cx="0" cy="796637"/>
          </a:xfrm>
          <a:prstGeom prst="line">
            <a:avLst/>
          </a:prstGeom>
          <a:ln w="19050" cap="flat">
            <a:solidFill>
              <a:srgbClr val="211F1C"/>
            </a:solidFill>
            <a:prstDash val="solid"/>
            <a:headEnd type="none" w="sm" len="sm"/>
            <a:tailEnd type="none" w="sm" len="sm"/>
          </a:ln>
        </p:spPr>
        <p:txBody>
          <a:bodyPr/>
          <a:lstStyle/>
          <a:p>
            <a:endParaRPr lang="en-US"/>
          </a:p>
        </p:txBody>
      </p:sp>
      <p:grpSp>
        <p:nvGrpSpPr>
          <p:cNvPr id="14" name="Group 14"/>
          <p:cNvGrpSpPr/>
          <p:nvPr/>
        </p:nvGrpSpPr>
        <p:grpSpPr>
          <a:xfrm>
            <a:off x="3673801" y="2084661"/>
            <a:ext cx="3127211" cy="3089124"/>
            <a:chOff x="0" y="0"/>
            <a:chExt cx="713436" cy="704747"/>
          </a:xfrm>
        </p:grpSpPr>
        <p:sp>
          <p:nvSpPr>
            <p:cNvPr id="15" name="Freeform 15"/>
            <p:cNvSpPr/>
            <p:nvPr/>
          </p:nvSpPr>
          <p:spPr>
            <a:xfrm>
              <a:off x="0" y="0"/>
              <a:ext cx="713436" cy="704747"/>
            </a:xfrm>
            <a:custGeom>
              <a:avLst/>
              <a:gdLst/>
              <a:ahLst/>
              <a:cxnLst/>
              <a:rect l="l" t="t" r="r" b="b"/>
              <a:pathLst>
                <a:path w="713436" h="704747">
                  <a:moveTo>
                    <a:pt x="89124" y="0"/>
                  </a:moveTo>
                  <a:lnTo>
                    <a:pt x="624312" y="0"/>
                  </a:lnTo>
                  <a:cubicBezTo>
                    <a:pt x="673534" y="0"/>
                    <a:pt x="713436" y="39902"/>
                    <a:pt x="713436" y="89124"/>
                  </a:cubicBezTo>
                  <a:lnTo>
                    <a:pt x="713436" y="615623"/>
                  </a:lnTo>
                  <a:cubicBezTo>
                    <a:pt x="713436" y="664845"/>
                    <a:pt x="673534" y="704747"/>
                    <a:pt x="624312" y="704747"/>
                  </a:cubicBezTo>
                  <a:lnTo>
                    <a:pt x="89124" y="704747"/>
                  </a:lnTo>
                  <a:cubicBezTo>
                    <a:pt x="39902" y="704747"/>
                    <a:pt x="0" y="664845"/>
                    <a:pt x="0" y="615623"/>
                  </a:cubicBezTo>
                  <a:lnTo>
                    <a:pt x="0" y="89124"/>
                  </a:lnTo>
                  <a:cubicBezTo>
                    <a:pt x="0" y="39902"/>
                    <a:pt x="39902" y="0"/>
                    <a:pt x="89124" y="0"/>
                  </a:cubicBezTo>
                  <a:close/>
                </a:path>
              </a:pathLst>
            </a:custGeom>
            <a:solidFill>
              <a:srgbClr val="F1F1F1"/>
            </a:solidFill>
            <a:ln w="19050" cap="rnd">
              <a:solidFill>
                <a:srgbClr val="000000"/>
              </a:solidFill>
              <a:prstDash val="solid"/>
              <a:round/>
            </a:ln>
          </p:spPr>
          <p:txBody>
            <a:bodyPr/>
            <a:lstStyle/>
            <a:p>
              <a:endParaRPr lang="en-US"/>
            </a:p>
          </p:txBody>
        </p:sp>
        <p:sp>
          <p:nvSpPr>
            <p:cNvPr id="16" name="TextBox 16"/>
            <p:cNvSpPr txBox="1"/>
            <p:nvPr/>
          </p:nvSpPr>
          <p:spPr>
            <a:xfrm>
              <a:off x="0" y="-38100"/>
              <a:ext cx="713436" cy="742847"/>
            </a:xfrm>
            <a:prstGeom prst="rect">
              <a:avLst/>
            </a:prstGeom>
          </p:spPr>
          <p:txBody>
            <a:bodyPr lIns="58646" tIns="58646" rIns="58646" bIns="58646" rtlCol="0" anchor="ctr"/>
            <a:lstStyle/>
            <a:p>
              <a:pPr algn="ctr">
                <a:lnSpc>
                  <a:spcPts val="2116"/>
                </a:lnSpc>
              </a:pPr>
              <a:endParaRPr/>
            </a:p>
          </p:txBody>
        </p:sp>
      </p:grpSp>
      <p:sp>
        <p:nvSpPr>
          <p:cNvPr id="17" name="TextBox 17"/>
          <p:cNvSpPr txBox="1"/>
          <p:nvPr/>
        </p:nvSpPr>
        <p:spPr>
          <a:xfrm>
            <a:off x="3669038" y="3203233"/>
            <a:ext cx="3127211"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FACEBOOK</a:t>
            </a:r>
          </a:p>
        </p:txBody>
      </p:sp>
      <p:sp>
        <p:nvSpPr>
          <p:cNvPr id="18" name="AutoShape 18"/>
          <p:cNvSpPr/>
          <p:nvPr/>
        </p:nvSpPr>
        <p:spPr>
          <a:xfrm>
            <a:off x="8817029" y="5162789"/>
            <a:ext cx="0" cy="796637"/>
          </a:xfrm>
          <a:prstGeom prst="line">
            <a:avLst/>
          </a:prstGeom>
          <a:ln w="19050" cap="flat">
            <a:solidFill>
              <a:srgbClr val="211F1C"/>
            </a:solidFill>
            <a:prstDash val="solid"/>
            <a:headEnd type="none" w="sm" len="sm"/>
            <a:tailEnd type="none" w="sm" len="sm"/>
          </a:ln>
        </p:spPr>
        <p:txBody>
          <a:bodyPr/>
          <a:lstStyle/>
          <a:p>
            <a:endParaRPr lang="en-US"/>
          </a:p>
        </p:txBody>
      </p:sp>
      <p:grpSp>
        <p:nvGrpSpPr>
          <p:cNvPr id="19" name="Group 19"/>
          <p:cNvGrpSpPr/>
          <p:nvPr/>
        </p:nvGrpSpPr>
        <p:grpSpPr>
          <a:xfrm>
            <a:off x="7283380" y="2084661"/>
            <a:ext cx="3127211" cy="3089124"/>
            <a:chOff x="0" y="0"/>
            <a:chExt cx="713436" cy="704747"/>
          </a:xfrm>
        </p:grpSpPr>
        <p:sp>
          <p:nvSpPr>
            <p:cNvPr id="20" name="Freeform 20"/>
            <p:cNvSpPr/>
            <p:nvPr/>
          </p:nvSpPr>
          <p:spPr>
            <a:xfrm>
              <a:off x="0" y="0"/>
              <a:ext cx="713436" cy="704747"/>
            </a:xfrm>
            <a:custGeom>
              <a:avLst/>
              <a:gdLst/>
              <a:ahLst/>
              <a:cxnLst/>
              <a:rect l="l" t="t" r="r" b="b"/>
              <a:pathLst>
                <a:path w="713436" h="704747">
                  <a:moveTo>
                    <a:pt x="89124" y="0"/>
                  </a:moveTo>
                  <a:lnTo>
                    <a:pt x="624312" y="0"/>
                  </a:lnTo>
                  <a:cubicBezTo>
                    <a:pt x="673534" y="0"/>
                    <a:pt x="713436" y="39902"/>
                    <a:pt x="713436" y="89124"/>
                  </a:cubicBezTo>
                  <a:lnTo>
                    <a:pt x="713436" y="615623"/>
                  </a:lnTo>
                  <a:cubicBezTo>
                    <a:pt x="713436" y="664845"/>
                    <a:pt x="673534" y="704747"/>
                    <a:pt x="624312" y="704747"/>
                  </a:cubicBezTo>
                  <a:lnTo>
                    <a:pt x="89124" y="704747"/>
                  </a:lnTo>
                  <a:cubicBezTo>
                    <a:pt x="39902" y="704747"/>
                    <a:pt x="0" y="664845"/>
                    <a:pt x="0" y="615623"/>
                  </a:cubicBezTo>
                  <a:lnTo>
                    <a:pt x="0" y="89124"/>
                  </a:lnTo>
                  <a:cubicBezTo>
                    <a:pt x="0" y="39902"/>
                    <a:pt x="39902" y="0"/>
                    <a:pt x="89124" y="0"/>
                  </a:cubicBezTo>
                  <a:close/>
                </a:path>
              </a:pathLst>
            </a:custGeom>
            <a:solidFill>
              <a:srgbClr val="F1F1F1"/>
            </a:solidFill>
            <a:ln w="19050" cap="rnd">
              <a:solidFill>
                <a:srgbClr val="000000"/>
              </a:solidFill>
              <a:prstDash val="solid"/>
              <a:round/>
            </a:ln>
          </p:spPr>
          <p:txBody>
            <a:bodyPr/>
            <a:lstStyle/>
            <a:p>
              <a:endParaRPr lang="en-US"/>
            </a:p>
          </p:txBody>
        </p:sp>
        <p:sp>
          <p:nvSpPr>
            <p:cNvPr id="21" name="TextBox 21"/>
            <p:cNvSpPr txBox="1"/>
            <p:nvPr/>
          </p:nvSpPr>
          <p:spPr>
            <a:xfrm>
              <a:off x="0" y="-38100"/>
              <a:ext cx="713436" cy="742847"/>
            </a:xfrm>
            <a:prstGeom prst="rect">
              <a:avLst/>
            </a:prstGeom>
          </p:spPr>
          <p:txBody>
            <a:bodyPr lIns="58646" tIns="58646" rIns="58646" bIns="58646" rtlCol="0" anchor="ctr"/>
            <a:lstStyle/>
            <a:p>
              <a:pPr algn="ctr">
                <a:lnSpc>
                  <a:spcPts val="2116"/>
                </a:lnSpc>
              </a:pPr>
              <a:endParaRPr/>
            </a:p>
          </p:txBody>
        </p:sp>
      </p:grpSp>
      <p:grpSp>
        <p:nvGrpSpPr>
          <p:cNvPr id="22" name="Group 22"/>
          <p:cNvGrpSpPr/>
          <p:nvPr/>
        </p:nvGrpSpPr>
        <p:grpSpPr>
          <a:xfrm>
            <a:off x="10897722" y="2084661"/>
            <a:ext cx="3127211" cy="3089124"/>
            <a:chOff x="0" y="0"/>
            <a:chExt cx="713436" cy="704747"/>
          </a:xfrm>
        </p:grpSpPr>
        <p:sp>
          <p:nvSpPr>
            <p:cNvPr id="23" name="Freeform 23"/>
            <p:cNvSpPr/>
            <p:nvPr/>
          </p:nvSpPr>
          <p:spPr>
            <a:xfrm>
              <a:off x="0" y="0"/>
              <a:ext cx="713436" cy="704747"/>
            </a:xfrm>
            <a:custGeom>
              <a:avLst/>
              <a:gdLst/>
              <a:ahLst/>
              <a:cxnLst/>
              <a:rect l="l" t="t" r="r" b="b"/>
              <a:pathLst>
                <a:path w="713436" h="704747">
                  <a:moveTo>
                    <a:pt x="89124" y="0"/>
                  </a:moveTo>
                  <a:lnTo>
                    <a:pt x="624312" y="0"/>
                  </a:lnTo>
                  <a:cubicBezTo>
                    <a:pt x="673534" y="0"/>
                    <a:pt x="713436" y="39902"/>
                    <a:pt x="713436" y="89124"/>
                  </a:cubicBezTo>
                  <a:lnTo>
                    <a:pt x="713436" y="615623"/>
                  </a:lnTo>
                  <a:cubicBezTo>
                    <a:pt x="713436" y="664845"/>
                    <a:pt x="673534" y="704747"/>
                    <a:pt x="624312" y="704747"/>
                  </a:cubicBezTo>
                  <a:lnTo>
                    <a:pt x="89124" y="704747"/>
                  </a:lnTo>
                  <a:cubicBezTo>
                    <a:pt x="39902" y="704747"/>
                    <a:pt x="0" y="664845"/>
                    <a:pt x="0" y="615623"/>
                  </a:cubicBezTo>
                  <a:lnTo>
                    <a:pt x="0" y="89124"/>
                  </a:lnTo>
                  <a:cubicBezTo>
                    <a:pt x="0" y="39902"/>
                    <a:pt x="39902" y="0"/>
                    <a:pt x="89124" y="0"/>
                  </a:cubicBezTo>
                  <a:close/>
                </a:path>
              </a:pathLst>
            </a:custGeom>
            <a:solidFill>
              <a:srgbClr val="F1F1F1"/>
            </a:solidFill>
            <a:ln w="19050" cap="rnd">
              <a:solidFill>
                <a:srgbClr val="000000"/>
              </a:solidFill>
              <a:prstDash val="solid"/>
              <a:round/>
            </a:ln>
          </p:spPr>
          <p:txBody>
            <a:bodyPr/>
            <a:lstStyle/>
            <a:p>
              <a:endParaRPr lang="en-US"/>
            </a:p>
          </p:txBody>
        </p:sp>
        <p:sp>
          <p:nvSpPr>
            <p:cNvPr id="24" name="TextBox 24"/>
            <p:cNvSpPr txBox="1"/>
            <p:nvPr/>
          </p:nvSpPr>
          <p:spPr>
            <a:xfrm>
              <a:off x="0" y="-38100"/>
              <a:ext cx="713436" cy="742847"/>
            </a:xfrm>
            <a:prstGeom prst="rect">
              <a:avLst/>
            </a:prstGeom>
          </p:spPr>
          <p:txBody>
            <a:bodyPr lIns="58646" tIns="58646" rIns="58646" bIns="58646" rtlCol="0" anchor="ctr"/>
            <a:lstStyle/>
            <a:p>
              <a:pPr algn="ctr">
                <a:lnSpc>
                  <a:spcPts val="2116"/>
                </a:lnSpc>
              </a:pPr>
              <a:endParaRPr/>
            </a:p>
          </p:txBody>
        </p:sp>
      </p:grpSp>
      <p:sp>
        <p:nvSpPr>
          <p:cNvPr id="25" name="TextBox 25"/>
          <p:cNvSpPr txBox="1"/>
          <p:nvPr/>
        </p:nvSpPr>
        <p:spPr>
          <a:xfrm>
            <a:off x="7160962" y="3221964"/>
            <a:ext cx="3127211"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YOUTUBE</a:t>
            </a:r>
          </a:p>
        </p:txBody>
      </p:sp>
      <p:sp>
        <p:nvSpPr>
          <p:cNvPr id="26" name="TextBox 26"/>
          <p:cNvSpPr txBox="1"/>
          <p:nvPr/>
        </p:nvSpPr>
        <p:spPr>
          <a:xfrm>
            <a:off x="7160962" y="2606623"/>
            <a:ext cx="3127211" cy="384891"/>
          </a:xfrm>
          <a:prstGeom prst="rect">
            <a:avLst/>
          </a:prstGeom>
        </p:spPr>
        <p:txBody>
          <a:bodyPr lIns="0" tIns="0" rIns="0" bIns="0" rtlCol="0" anchor="t">
            <a:spAutoFit/>
          </a:bodyPr>
          <a:lstStyle/>
          <a:p>
            <a:pPr algn="ctr">
              <a:lnSpc>
                <a:spcPts val="2915"/>
              </a:lnSpc>
            </a:pPr>
            <a:r>
              <a:rPr lang="en-US" sz="2886" spc="288">
                <a:solidFill>
                  <a:srgbClr val="211F1C"/>
                </a:solidFill>
                <a:latin typeface="Anton"/>
                <a:ea typeface="Anton"/>
                <a:cs typeface="Anton"/>
                <a:sym typeface="Anton"/>
              </a:rPr>
              <a:t>2005</a:t>
            </a:r>
          </a:p>
        </p:txBody>
      </p:sp>
      <p:sp>
        <p:nvSpPr>
          <p:cNvPr id="27" name="AutoShape 27"/>
          <p:cNvSpPr/>
          <p:nvPr/>
        </p:nvSpPr>
        <p:spPr>
          <a:xfrm>
            <a:off x="12470852" y="5173785"/>
            <a:ext cx="0" cy="796637"/>
          </a:xfrm>
          <a:prstGeom prst="line">
            <a:avLst/>
          </a:prstGeom>
          <a:ln w="19050" cap="flat">
            <a:solidFill>
              <a:srgbClr val="211F1C"/>
            </a:solidFill>
            <a:prstDash val="solid"/>
            <a:headEnd type="none" w="sm" len="sm"/>
            <a:tailEnd type="none" w="sm" len="sm"/>
          </a:ln>
        </p:spPr>
        <p:txBody>
          <a:bodyPr/>
          <a:lstStyle/>
          <a:p>
            <a:endParaRPr lang="en-US"/>
          </a:p>
        </p:txBody>
      </p:sp>
      <p:sp>
        <p:nvSpPr>
          <p:cNvPr id="28" name="TextBox 28"/>
          <p:cNvSpPr txBox="1"/>
          <p:nvPr/>
        </p:nvSpPr>
        <p:spPr>
          <a:xfrm>
            <a:off x="10839216" y="3203233"/>
            <a:ext cx="3127211"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TWITTER (X)</a:t>
            </a:r>
          </a:p>
        </p:txBody>
      </p:sp>
      <p:sp>
        <p:nvSpPr>
          <p:cNvPr id="29" name="TextBox 29"/>
          <p:cNvSpPr txBox="1"/>
          <p:nvPr/>
        </p:nvSpPr>
        <p:spPr>
          <a:xfrm>
            <a:off x="10839216" y="2606623"/>
            <a:ext cx="3127211" cy="384891"/>
          </a:xfrm>
          <a:prstGeom prst="rect">
            <a:avLst/>
          </a:prstGeom>
        </p:spPr>
        <p:txBody>
          <a:bodyPr lIns="0" tIns="0" rIns="0" bIns="0" rtlCol="0" anchor="t">
            <a:spAutoFit/>
          </a:bodyPr>
          <a:lstStyle/>
          <a:p>
            <a:pPr algn="ctr">
              <a:lnSpc>
                <a:spcPts val="2915"/>
              </a:lnSpc>
            </a:pPr>
            <a:r>
              <a:rPr lang="en-US" sz="2886" spc="288">
                <a:solidFill>
                  <a:srgbClr val="211F1C"/>
                </a:solidFill>
                <a:latin typeface="Anton"/>
                <a:ea typeface="Anton"/>
                <a:cs typeface="Anton"/>
                <a:sym typeface="Anton"/>
              </a:rPr>
              <a:t>2006</a:t>
            </a:r>
          </a:p>
        </p:txBody>
      </p:sp>
      <p:sp>
        <p:nvSpPr>
          <p:cNvPr id="30" name="TextBox 30"/>
          <p:cNvSpPr txBox="1"/>
          <p:nvPr/>
        </p:nvSpPr>
        <p:spPr>
          <a:xfrm>
            <a:off x="4145040" y="7705939"/>
            <a:ext cx="13505363" cy="959511"/>
          </a:xfrm>
          <a:prstGeom prst="rect">
            <a:avLst/>
          </a:prstGeom>
        </p:spPr>
        <p:txBody>
          <a:bodyPr lIns="0" tIns="0" rIns="0" bIns="0" rtlCol="0" anchor="t">
            <a:spAutoFit/>
          </a:bodyPr>
          <a:lstStyle/>
          <a:p>
            <a:pPr marL="0" lvl="0" indent="0" algn="l">
              <a:lnSpc>
                <a:spcPts val="2557"/>
              </a:lnSpc>
              <a:spcBef>
                <a:spcPct val="0"/>
              </a:spcBef>
            </a:pPr>
            <a:r>
              <a:rPr lang="en-US" sz="1739">
                <a:solidFill>
                  <a:srgbClr val="211F1C"/>
                </a:solidFill>
                <a:latin typeface="Roboto Mono"/>
                <a:ea typeface="Roboto Mono"/>
                <a:cs typeface="Roboto Mono"/>
                <a:sym typeface="Roboto Mono"/>
              </a:rPr>
              <a:t>S</a:t>
            </a:r>
            <a:r>
              <a:rPr lang="en-US" sz="1739" u="none" strike="noStrike">
                <a:solidFill>
                  <a:srgbClr val="211F1C"/>
                </a:solidFill>
                <a:latin typeface="Roboto Mono"/>
                <a:ea typeface="Roboto Mono"/>
                <a:cs typeface="Roboto Mono"/>
                <a:sym typeface="Roboto Mono"/>
              </a:rPr>
              <a:t>ocial media began in the late 1990s and early 2000s with platforms like Six Degrees, MySpace, and Friendster, which allowed people to connect and share online. It rapidly evolved with the rise of Facebook, Twitter, Instagram, and TikTok, shaping global communication, culture, and business.</a:t>
            </a:r>
          </a:p>
        </p:txBody>
      </p:sp>
      <p:sp>
        <p:nvSpPr>
          <p:cNvPr id="31" name="Freeform 31"/>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2" name="TextBox 32"/>
          <p:cNvSpPr txBox="1"/>
          <p:nvPr/>
        </p:nvSpPr>
        <p:spPr>
          <a:xfrm>
            <a:off x="3669038" y="2606623"/>
            <a:ext cx="3127211" cy="384891"/>
          </a:xfrm>
          <a:prstGeom prst="rect">
            <a:avLst/>
          </a:prstGeom>
        </p:spPr>
        <p:txBody>
          <a:bodyPr lIns="0" tIns="0" rIns="0" bIns="0" rtlCol="0" anchor="t">
            <a:spAutoFit/>
          </a:bodyPr>
          <a:lstStyle/>
          <a:p>
            <a:pPr algn="ctr">
              <a:lnSpc>
                <a:spcPts val="2915"/>
              </a:lnSpc>
            </a:pPr>
            <a:r>
              <a:rPr lang="en-US" sz="2886" spc="288">
                <a:solidFill>
                  <a:srgbClr val="211F1C"/>
                </a:solidFill>
                <a:latin typeface="Anton"/>
                <a:ea typeface="Anton"/>
                <a:cs typeface="Anton"/>
                <a:sym typeface="Anton"/>
              </a:rPr>
              <a:t>2004</a:t>
            </a:r>
          </a:p>
        </p:txBody>
      </p:sp>
      <p:grpSp>
        <p:nvGrpSpPr>
          <p:cNvPr id="33" name="Group 33"/>
          <p:cNvGrpSpPr/>
          <p:nvPr/>
        </p:nvGrpSpPr>
        <p:grpSpPr>
          <a:xfrm>
            <a:off x="14634482" y="2084661"/>
            <a:ext cx="3127211" cy="3089124"/>
            <a:chOff x="0" y="0"/>
            <a:chExt cx="713436" cy="704747"/>
          </a:xfrm>
        </p:grpSpPr>
        <p:sp>
          <p:nvSpPr>
            <p:cNvPr id="34" name="Freeform 34"/>
            <p:cNvSpPr/>
            <p:nvPr/>
          </p:nvSpPr>
          <p:spPr>
            <a:xfrm>
              <a:off x="0" y="0"/>
              <a:ext cx="713436" cy="704747"/>
            </a:xfrm>
            <a:custGeom>
              <a:avLst/>
              <a:gdLst/>
              <a:ahLst/>
              <a:cxnLst/>
              <a:rect l="l" t="t" r="r" b="b"/>
              <a:pathLst>
                <a:path w="713436" h="704747">
                  <a:moveTo>
                    <a:pt x="89124" y="0"/>
                  </a:moveTo>
                  <a:lnTo>
                    <a:pt x="624312" y="0"/>
                  </a:lnTo>
                  <a:cubicBezTo>
                    <a:pt x="673534" y="0"/>
                    <a:pt x="713436" y="39902"/>
                    <a:pt x="713436" y="89124"/>
                  </a:cubicBezTo>
                  <a:lnTo>
                    <a:pt x="713436" y="615623"/>
                  </a:lnTo>
                  <a:cubicBezTo>
                    <a:pt x="713436" y="664845"/>
                    <a:pt x="673534" y="704747"/>
                    <a:pt x="624312" y="704747"/>
                  </a:cubicBezTo>
                  <a:lnTo>
                    <a:pt x="89124" y="704747"/>
                  </a:lnTo>
                  <a:cubicBezTo>
                    <a:pt x="39902" y="704747"/>
                    <a:pt x="0" y="664845"/>
                    <a:pt x="0" y="615623"/>
                  </a:cubicBezTo>
                  <a:lnTo>
                    <a:pt x="0" y="89124"/>
                  </a:lnTo>
                  <a:cubicBezTo>
                    <a:pt x="0" y="39902"/>
                    <a:pt x="39902" y="0"/>
                    <a:pt x="89124" y="0"/>
                  </a:cubicBezTo>
                  <a:close/>
                </a:path>
              </a:pathLst>
            </a:custGeom>
            <a:solidFill>
              <a:srgbClr val="F1F1F1"/>
            </a:solidFill>
            <a:ln w="19050" cap="rnd">
              <a:solidFill>
                <a:srgbClr val="000000"/>
              </a:solidFill>
              <a:prstDash val="solid"/>
              <a:round/>
            </a:ln>
          </p:spPr>
          <p:txBody>
            <a:bodyPr/>
            <a:lstStyle/>
            <a:p>
              <a:endParaRPr lang="en-US"/>
            </a:p>
          </p:txBody>
        </p:sp>
        <p:sp>
          <p:nvSpPr>
            <p:cNvPr id="35" name="TextBox 35"/>
            <p:cNvSpPr txBox="1"/>
            <p:nvPr/>
          </p:nvSpPr>
          <p:spPr>
            <a:xfrm>
              <a:off x="0" y="-38100"/>
              <a:ext cx="713436" cy="742847"/>
            </a:xfrm>
            <a:prstGeom prst="rect">
              <a:avLst/>
            </a:prstGeom>
          </p:spPr>
          <p:txBody>
            <a:bodyPr lIns="58646" tIns="58646" rIns="58646" bIns="58646" rtlCol="0" anchor="ctr"/>
            <a:lstStyle/>
            <a:p>
              <a:pPr algn="ctr">
                <a:lnSpc>
                  <a:spcPts val="2116"/>
                </a:lnSpc>
              </a:pPr>
              <a:endParaRPr/>
            </a:p>
          </p:txBody>
        </p:sp>
      </p:grpSp>
      <p:sp>
        <p:nvSpPr>
          <p:cNvPr id="36" name="TextBox 36"/>
          <p:cNvSpPr txBox="1"/>
          <p:nvPr/>
        </p:nvSpPr>
        <p:spPr>
          <a:xfrm>
            <a:off x="186640" y="3762375"/>
            <a:ext cx="3127211"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Online Communities </a:t>
            </a:r>
          </a:p>
        </p:txBody>
      </p:sp>
      <p:sp>
        <p:nvSpPr>
          <p:cNvPr id="37" name="AutoShape 37"/>
          <p:cNvSpPr/>
          <p:nvPr/>
        </p:nvSpPr>
        <p:spPr>
          <a:xfrm>
            <a:off x="16207613" y="5143500"/>
            <a:ext cx="0" cy="796637"/>
          </a:xfrm>
          <a:prstGeom prst="line">
            <a:avLst/>
          </a:prstGeom>
          <a:ln w="19050" cap="flat">
            <a:solidFill>
              <a:srgbClr val="211F1C"/>
            </a:solidFill>
            <a:prstDash val="solid"/>
            <a:headEnd type="none" w="sm" len="sm"/>
            <a:tailEnd type="none" w="sm" len="sm"/>
          </a:ln>
        </p:spPr>
        <p:txBody>
          <a:bodyPr/>
          <a:lstStyle/>
          <a:p>
            <a:endParaRPr lang="en-US"/>
          </a:p>
        </p:txBody>
      </p:sp>
      <p:sp>
        <p:nvSpPr>
          <p:cNvPr id="38" name="TextBox 38"/>
          <p:cNvSpPr txBox="1"/>
          <p:nvPr/>
        </p:nvSpPr>
        <p:spPr>
          <a:xfrm>
            <a:off x="14644007" y="2606623"/>
            <a:ext cx="3127211" cy="384891"/>
          </a:xfrm>
          <a:prstGeom prst="rect">
            <a:avLst/>
          </a:prstGeom>
        </p:spPr>
        <p:txBody>
          <a:bodyPr lIns="0" tIns="0" rIns="0" bIns="0" rtlCol="0" anchor="t">
            <a:spAutoFit/>
          </a:bodyPr>
          <a:lstStyle/>
          <a:p>
            <a:pPr algn="ctr">
              <a:lnSpc>
                <a:spcPts val="2915"/>
              </a:lnSpc>
            </a:pPr>
            <a:r>
              <a:rPr lang="en-US" sz="2886" spc="288">
                <a:solidFill>
                  <a:srgbClr val="211F1C"/>
                </a:solidFill>
                <a:latin typeface="Anton"/>
                <a:ea typeface="Anton"/>
                <a:cs typeface="Anton"/>
                <a:sym typeface="Anton"/>
              </a:rPr>
              <a:t>2016</a:t>
            </a:r>
          </a:p>
        </p:txBody>
      </p:sp>
      <p:sp>
        <p:nvSpPr>
          <p:cNvPr id="39" name="TextBox 39"/>
          <p:cNvSpPr txBox="1"/>
          <p:nvPr/>
        </p:nvSpPr>
        <p:spPr>
          <a:xfrm>
            <a:off x="14644007" y="3203233"/>
            <a:ext cx="3127211"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TIKTOK</a:t>
            </a:r>
          </a:p>
        </p:txBody>
      </p:sp>
      <p:sp>
        <p:nvSpPr>
          <p:cNvPr id="40" name="TextBox 40"/>
          <p:cNvSpPr txBox="1"/>
          <p:nvPr/>
        </p:nvSpPr>
        <p:spPr>
          <a:xfrm>
            <a:off x="3735010" y="3762375"/>
            <a:ext cx="3127211"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Easy Connection</a:t>
            </a:r>
          </a:p>
        </p:txBody>
      </p:sp>
      <p:sp>
        <p:nvSpPr>
          <p:cNvPr id="41" name="TextBox 41"/>
          <p:cNvSpPr txBox="1"/>
          <p:nvPr/>
        </p:nvSpPr>
        <p:spPr>
          <a:xfrm>
            <a:off x="7316366" y="3762375"/>
            <a:ext cx="3127211"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Share Videos</a:t>
            </a:r>
          </a:p>
        </p:txBody>
      </p:sp>
      <p:sp>
        <p:nvSpPr>
          <p:cNvPr id="42" name="TextBox 42"/>
          <p:cNvSpPr txBox="1"/>
          <p:nvPr/>
        </p:nvSpPr>
        <p:spPr>
          <a:xfrm>
            <a:off x="10897722" y="3762375"/>
            <a:ext cx="3127211"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Quick Updates &amp; News</a:t>
            </a:r>
          </a:p>
        </p:txBody>
      </p:sp>
      <p:sp>
        <p:nvSpPr>
          <p:cNvPr id="43" name="TextBox 43"/>
          <p:cNvSpPr txBox="1"/>
          <p:nvPr/>
        </p:nvSpPr>
        <p:spPr>
          <a:xfrm>
            <a:off x="14644007" y="3762375"/>
            <a:ext cx="3127211"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Short Videos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919163" y="4210246"/>
            <a:ext cx="3143250" cy="874356"/>
            <a:chOff x="0" y="0"/>
            <a:chExt cx="1002670" cy="278912"/>
          </a:xfrm>
        </p:grpSpPr>
        <p:sp>
          <p:nvSpPr>
            <p:cNvPr id="6" name="Freeform 6"/>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txBody>
            <a:bodyPr/>
            <a:lstStyle/>
            <a:p>
              <a:endParaRPr lang="en-US"/>
            </a:p>
          </p:txBody>
        </p:sp>
        <p:sp>
          <p:nvSpPr>
            <p:cNvPr id="7" name="TextBox 7"/>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u="none" strike="noStrike" spc="211">
                  <a:solidFill>
                    <a:srgbClr val="FFFFFF"/>
                  </a:solidFill>
                  <a:latin typeface="Nunito Sans Expanded Semi-Bold"/>
                  <a:ea typeface="Nunito Sans Expanded Semi-Bold"/>
                  <a:cs typeface="Nunito Sans Expanded Semi-Bold"/>
                  <a:sym typeface="Nunito Sans Expanded Semi-Bold"/>
                </a:rPr>
                <a:t>SOCIAL NETWORKS</a:t>
              </a:r>
            </a:p>
          </p:txBody>
        </p:sp>
      </p:grpSp>
      <p:grpSp>
        <p:nvGrpSpPr>
          <p:cNvPr id="8" name="Group 8"/>
          <p:cNvGrpSpPr/>
          <p:nvPr/>
        </p:nvGrpSpPr>
        <p:grpSpPr>
          <a:xfrm>
            <a:off x="4245769" y="4210246"/>
            <a:ext cx="3143250" cy="874356"/>
            <a:chOff x="0" y="0"/>
            <a:chExt cx="1002670" cy="278912"/>
          </a:xfrm>
        </p:grpSpPr>
        <p:sp>
          <p:nvSpPr>
            <p:cNvPr id="9" name="Freeform 9"/>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txBody>
            <a:bodyPr/>
            <a:lstStyle/>
            <a:p>
              <a:endParaRPr lang="en-US"/>
            </a:p>
          </p:txBody>
        </p:sp>
        <p:sp>
          <p:nvSpPr>
            <p:cNvPr id="10" name="TextBox 10"/>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FFFFFF"/>
                  </a:solidFill>
                  <a:latin typeface="Nunito Sans Expanded Semi-Bold"/>
                  <a:ea typeface="Nunito Sans Expanded Semi-Bold"/>
                  <a:cs typeface="Nunito Sans Expanded Semi-Bold"/>
                  <a:sym typeface="Nunito Sans Expanded Semi-Bold"/>
                </a:rPr>
                <a:t>MEDI</a:t>
              </a:r>
              <a:r>
                <a:rPr lang="en-US" sz="1439" b="1" u="none" strike="noStrike" spc="211">
                  <a:solidFill>
                    <a:srgbClr val="FFFFFF"/>
                  </a:solidFill>
                  <a:latin typeface="Nunito Sans Expanded Semi-Bold"/>
                  <a:ea typeface="Nunito Sans Expanded Semi-Bold"/>
                  <a:cs typeface="Nunito Sans Expanded Semi-Bold"/>
                  <a:sym typeface="Nunito Sans Expanded Semi-Bold"/>
                </a:rPr>
                <a:t>A SHARING</a:t>
              </a:r>
            </a:p>
          </p:txBody>
        </p:sp>
      </p:grpSp>
      <p:grpSp>
        <p:nvGrpSpPr>
          <p:cNvPr id="11" name="Group 11"/>
          <p:cNvGrpSpPr/>
          <p:nvPr/>
        </p:nvGrpSpPr>
        <p:grpSpPr>
          <a:xfrm>
            <a:off x="7572375" y="4210246"/>
            <a:ext cx="3143250" cy="874356"/>
            <a:chOff x="0" y="0"/>
            <a:chExt cx="1002670" cy="278912"/>
          </a:xfrm>
        </p:grpSpPr>
        <p:sp>
          <p:nvSpPr>
            <p:cNvPr id="12" name="Freeform 12"/>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txBody>
            <a:bodyPr/>
            <a:lstStyle/>
            <a:p>
              <a:endParaRPr lang="en-US"/>
            </a:p>
          </p:txBody>
        </p:sp>
        <p:sp>
          <p:nvSpPr>
            <p:cNvPr id="13" name="TextBox 13"/>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FFFFFF"/>
                  </a:solidFill>
                  <a:latin typeface="Nunito Sans Expanded Semi-Bold"/>
                  <a:ea typeface="Nunito Sans Expanded Semi-Bold"/>
                  <a:cs typeface="Nunito Sans Expanded Semi-Bold"/>
                  <a:sym typeface="Nunito Sans Expanded Semi-Bold"/>
                </a:rPr>
                <a:t>MESSAG</a:t>
              </a:r>
              <a:r>
                <a:rPr lang="en-US" sz="1439" b="1" u="none" strike="noStrike" spc="211">
                  <a:solidFill>
                    <a:srgbClr val="FFFFFF"/>
                  </a:solidFill>
                  <a:latin typeface="Nunito Sans Expanded Semi-Bold"/>
                  <a:ea typeface="Nunito Sans Expanded Semi-Bold"/>
                  <a:cs typeface="Nunito Sans Expanded Semi-Bold"/>
                  <a:sym typeface="Nunito Sans Expanded Semi-Bold"/>
                </a:rPr>
                <a:t>ING APPS</a:t>
              </a:r>
            </a:p>
          </p:txBody>
        </p:sp>
      </p:grpSp>
      <p:grpSp>
        <p:nvGrpSpPr>
          <p:cNvPr id="14" name="Group 14"/>
          <p:cNvGrpSpPr/>
          <p:nvPr/>
        </p:nvGrpSpPr>
        <p:grpSpPr>
          <a:xfrm>
            <a:off x="14225588" y="4210246"/>
            <a:ext cx="3143250" cy="874356"/>
            <a:chOff x="0" y="0"/>
            <a:chExt cx="1002670" cy="278912"/>
          </a:xfrm>
        </p:grpSpPr>
        <p:sp>
          <p:nvSpPr>
            <p:cNvPr id="15" name="Freeform 15"/>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txBody>
            <a:bodyPr/>
            <a:lstStyle/>
            <a:p>
              <a:endParaRPr lang="en-US"/>
            </a:p>
          </p:txBody>
        </p:sp>
        <p:sp>
          <p:nvSpPr>
            <p:cNvPr id="16" name="TextBox 16"/>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FFFFFF"/>
                  </a:solidFill>
                  <a:latin typeface="Nunito Sans Expanded Semi-Bold"/>
                  <a:ea typeface="Nunito Sans Expanded Semi-Bold"/>
                  <a:cs typeface="Nunito Sans Expanded Semi-Bold"/>
                  <a:sym typeface="Nunito Sans Expanded Semi-Bold"/>
                </a:rPr>
                <a:t>P</a:t>
              </a:r>
              <a:r>
                <a:rPr lang="en-US" sz="1439" b="1" u="none" strike="noStrike" spc="211">
                  <a:solidFill>
                    <a:srgbClr val="FFFFFF"/>
                  </a:solidFill>
                  <a:latin typeface="Nunito Sans Expanded Semi-Bold"/>
                  <a:ea typeface="Nunito Sans Expanded Semi-Bold"/>
                  <a:cs typeface="Nunito Sans Expanded Semi-Bold"/>
                  <a:sym typeface="Nunito Sans Expanded Semi-Bold"/>
                </a:rPr>
                <a:t>ROFESSIONAL PLATFORMS</a:t>
              </a:r>
            </a:p>
          </p:txBody>
        </p:sp>
      </p:grpSp>
      <p:grpSp>
        <p:nvGrpSpPr>
          <p:cNvPr id="17" name="Group 17"/>
          <p:cNvGrpSpPr/>
          <p:nvPr/>
        </p:nvGrpSpPr>
        <p:grpSpPr>
          <a:xfrm>
            <a:off x="10898981" y="4210246"/>
            <a:ext cx="3143250" cy="874356"/>
            <a:chOff x="0" y="0"/>
            <a:chExt cx="1002670" cy="278912"/>
          </a:xfrm>
        </p:grpSpPr>
        <p:sp>
          <p:nvSpPr>
            <p:cNvPr id="18" name="Freeform 18"/>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606060"/>
            </a:solidFill>
            <a:ln w="19050" cap="rnd">
              <a:solidFill>
                <a:srgbClr val="000000"/>
              </a:solidFill>
              <a:prstDash val="solid"/>
              <a:round/>
            </a:ln>
          </p:spPr>
          <p:txBody>
            <a:bodyPr/>
            <a:lstStyle/>
            <a:p>
              <a:endParaRPr lang="en-US"/>
            </a:p>
          </p:txBody>
        </p:sp>
        <p:sp>
          <p:nvSpPr>
            <p:cNvPr id="19" name="TextBox 19"/>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FFFFFF"/>
                  </a:solidFill>
                  <a:latin typeface="Nunito Sans Expanded Semi-Bold"/>
                  <a:ea typeface="Nunito Sans Expanded Semi-Bold"/>
                  <a:cs typeface="Nunito Sans Expanded Semi-Bold"/>
                  <a:sym typeface="Nunito Sans Expanded Semi-Bold"/>
                </a:rPr>
                <a:t>FORUMS &amp; COMMUNIT</a:t>
              </a:r>
              <a:r>
                <a:rPr lang="en-US" sz="1439" b="1" u="none" strike="noStrike" spc="211">
                  <a:solidFill>
                    <a:srgbClr val="FFFFFF"/>
                  </a:solidFill>
                  <a:latin typeface="Nunito Sans Expanded Semi-Bold"/>
                  <a:ea typeface="Nunito Sans Expanded Semi-Bold"/>
                  <a:cs typeface="Nunito Sans Expanded Semi-Bold"/>
                  <a:sym typeface="Nunito Sans Expanded Semi-Bold"/>
                </a:rPr>
                <a:t>IES</a:t>
              </a:r>
            </a:p>
          </p:txBody>
        </p:sp>
      </p:grpSp>
      <p:grpSp>
        <p:nvGrpSpPr>
          <p:cNvPr id="20" name="Group 20"/>
          <p:cNvGrpSpPr/>
          <p:nvPr/>
        </p:nvGrpSpPr>
        <p:grpSpPr>
          <a:xfrm>
            <a:off x="919163" y="5265577"/>
            <a:ext cx="3143250" cy="874356"/>
            <a:chOff x="0" y="0"/>
            <a:chExt cx="1002670" cy="278912"/>
          </a:xfrm>
        </p:grpSpPr>
        <p:sp>
          <p:nvSpPr>
            <p:cNvPr id="21" name="Freeform 21"/>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DBDBDB"/>
            </a:solidFill>
            <a:ln w="19050" cap="rnd">
              <a:solidFill>
                <a:srgbClr val="000000"/>
              </a:solidFill>
              <a:prstDash val="solid"/>
              <a:round/>
            </a:ln>
          </p:spPr>
          <p:txBody>
            <a:bodyPr/>
            <a:lstStyle/>
            <a:p>
              <a:endParaRPr lang="en-US"/>
            </a:p>
          </p:txBody>
        </p:sp>
        <p:sp>
          <p:nvSpPr>
            <p:cNvPr id="22" name="TextBox 22"/>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u="none" strike="noStrike" spc="211">
                  <a:solidFill>
                    <a:srgbClr val="211F1C"/>
                  </a:solidFill>
                  <a:latin typeface="Nunito Sans Expanded Semi-Bold"/>
                  <a:ea typeface="Nunito Sans Expanded Semi-Bold"/>
                  <a:cs typeface="Nunito Sans Expanded Semi-Bold"/>
                  <a:sym typeface="Nunito Sans Expanded Semi-Bold"/>
                </a:rPr>
                <a:t>FACEBOOK</a:t>
              </a:r>
            </a:p>
          </p:txBody>
        </p:sp>
      </p:grpSp>
      <p:grpSp>
        <p:nvGrpSpPr>
          <p:cNvPr id="23" name="Group 23"/>
          <p:cNvGrpSpPr/>
          <p:nvPr/>
        </p:nvGrpSpPr>
        <p:grpSpPr>
          <a:xfrm>
            <a:off x="4245769" y="5265577"/>
            <a:ext cx="3143250" cy="874356"/>
            <a:chOff x="0" y="0"/>
            <a:chExt cx="1002670" cy="278912"/>
          </a:xfrm>
        </p:grpSpPr>
        <p:sp>
          <p:nvSpPr>
            <p:cNvPr id="24" name="Freeform 24"/>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txBody>
            <a:bodyPr/>
            <a:lstStyle/>
            <a:p>
              <a:endParaRPr lang="en-US"/>
            </a:p>
          </p:txBody>
        </p:sp>
        <p:sp>
          <p:nvSpPr>
            <p:cNvPr id="25" name="TextBox 25"/>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211F1C"/>
                  </a:solidFill>
                  <a:latin typeface="Nunito Sans Expanded Semi-Bold"/>
                  <a:ea typeface="Nunito Sans Expanded Semi-Bold"/>
                  <a:cs typeface="Nunito Sans Expanded Semi-Bold"/>
                  <a:sym typeface="Nunito Sans Expanded Semi-Bold"/>
                </a:rPr>
                <a:t>INSTAGRAM</a:t>
              </a:r>
            </a:p>
          </p:txBody>
        </p:sp>
      </p:grpSp>
      <p:grpSp>
        <p:nvGrpSpPr>
          <p:cNvPr id="26" name="Group 26"/>
          <p:cNvGrpSpPr/>
          <p:nvPr/>
        </p:nvGrpSpPr>
        <p:grpSpPr>
          <a:xfrm>
            <a:off x="7572375" y="5265577"/>
            <a:ext cx="3143250" cy="874356"/>
            <a:chOff x="0" y="0"/>
            <a:chExt cx="1002670" cy="278912"/>
          </a:xfrm>
        </p:grpSpPr>
        <p:sp>
          <p:nvSpPr>
            <p:cNvPr id="27" name="Freeform 27"/>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txBody>
            <a:bodyPr/>
            <a:lstStyle/>
            <a:p>
              <a:endParaRPr lang="en-US"/>
            </a:p>
          </p:txBody>
        </p:sp>
        <p:sp>
          <p:nvSpPr>
            <p:cNvPr id="28" name="TextBox 28"/>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211F1C"/>
                  </a:solidFill>
                  <a:latin typeface="Nunito Sans Expanded Semi-Bold"/>
                  <a:ea typeface="Nunito Sans Expanded Semi-Bold"/>
                  <a:cs typeface="Nunito Sans Expanded Semi-Bold"/>
                  <a:sym typeface="Nunito Sans Expanded Semi-Bold"/>
                </a:rPr>
                <a:t>WHATSAPP</a:t>
              </a:r>
            </a:p>
          </p:txBody>
        </p:sp>
      </p:grpSp>
      <p:grpSp>
        <p:nvGrpSpPr>
          <p:cNvPr id="29" name="Group 29"/>
          <p:cNvGrpSpPr/>
          <p:nvPr/>
        </p:nvGrpSpPr>
        <p:grpSpPr>
          <a:xfrm>
            <a:off x="14225588" y="5265577"/>
            <a:ext cx="3143250" cy="874356"/>
            <a:chOff x="0" y="0"/>
            <a:chExt cx="1002670" cy="278912"/>
          </a:xfrm>
        </p:grpSpPr>
        <p:sp>
          <p:nvSpPr>
            <p:cNvPr id="30" name="Freeform 30"/>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txBody>
            <a:bodyPr/>
            <a:lstStyle/>
            <a:p>
              <a:endParaRPr lang="en-US"/>
            </a:p>
          </p:txBody>
        </p:sp>
        <p:sp>
          <p:nvSpPr>
            <p:cNvPr id="31" name="TextBox 31"/>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211F1C"/>
                  </a:solidFill>
                  <a:latin typeface="Nunito Sans Expanded Semi-Bold"/>
                  <a:ea typeface="Nunito Sans Expanded Semi-Bold"/>
                  <a:cs typeface="Nunito Sans Expanded Semi-Bold"/>
                  <a:sym typeface="Nunito Sans Expanded Semi-Bold"/>
                </a:rPr>
                <a:t>LINKEDIN</a:t>
              </a:r>
            </a:p>
          </p:txBody>
        </p:sp>
      </p:grpSp>
      <p:grpSp>
        <p:nvGrpSpPr>
          <p:cNvPr id="32" name="Group 32"/>
          <p:cNvGrpSpPr/>
          <p:nvPr/>
        </p:nvGrpSpPr>
        <p:grpSpPr>
          <a:xfrm>
            <a:off x="10898981" y="5265577"/>
            <a:ext cx="3143250" cy="874356"/>
            <a:chOff x="0" y="0"/>
            <a:chExt cx="1002670" cy="278912"/>
          </a:xfrm>
        </p:grpSpPr>
        <p:sp>
          <p:nvSpPr>
            <p:cNvPr id="33" name="Freeform 33"/>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txBody>
            <a:bodyPr/>
            <a:lstStyle/>
            <a:p>
              <a:endParaRPr lang="en-US"/>
            </a:p>
          </p:txBody>
        </p:sp>
        <p:sp>
          <p:nvSpPr>
            <p:cNvPr id="34" name="TextBox 34"/>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211F1C"/>
                  </a:solidFill>
                  <a:latin typeface="Nunito Sans Expanded Semi-Bold"/>
                  <a:ea typeface="Nunito Sans Expanded Semi-Bold"/>
                  <a:cs typeface="Nunito Sans Expanded Semi-Bold"/>
                  <a:sym typeface="Nunito Sans Expanded Semi-Bold"/>
                </a:rPr>
                <a:t>REDDIT</a:t>
              </a:r>
            </a:p>
          </p:txBody>
        </p:sp>
      </p:grpSp>
      <p:grpSp>
        <p:nvGrpSpPr>
          <p:cNvPr id="35" name="Group 35"/>
          <p:cNvGrpSpPr/>
          <p:nvPr/>
        </p:nvGrpSpPr>
        <p:grpSpPr>
          <a:xfrm>
            <a:off x="919163" y="6320908"/>
            <a:ext cx="3143250" cy="874356"/>
            <a:chOff x="0" y="0"/>
            <a:chExt cx="1002670" cy="278912"/>
          </a:xfrm>
        </p:grpSpPr>
        <p:sp>
          <p:nvSpPr>
            <p:cNvPr id="36" name="Freeform 36"/>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DBDBDB"/>
            </a:solidFill>
            <a:ln w="19050" cap="rnd">
              <a:solidFill>
                <a:srgbClr val="000000"/>
              </a:solidFill>
              <a:prstDash val="solid"/>
              <a:round/>
            </a:ln>
          </p:spPr>
          <p:txBody>
            <a:bodyPr/>
            <a:lstStyle/>
            <a:p>
              <a:endParaRPr lang="en-US"/>
            </a:p>
          </p:txBody>
        </p:sp>
        <p:sp>
          <p:nvSpPr>
            <p:cNvPr id="37" name="TextBox 37"/>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u="none" strike="noStrike" spc="211">
                  <a:solidFill>
                    <a:srgbClr val="211F1C"/>
                  </a:solidFill>
                  <a:latin typeface="Nunito Sans Expanded Semi-Bold"/>
                  <a:ea typeface="Nunito Sans Expanded Semi-Bold"/>
                  <a:cs typeface="Nunito Sans Expanded Semi-Bold"/>
                  <a:sym typeface="Nunito Sans Expanded Semi-Bold"/>
                </a:rPr>
                <a:t> LINKEDIN</a:t>
              </a:r>
            </a:p>
          </p:txBody>
        </p:sp>
      </p:grpSp>
      <p:grpSp>
        <p:nvGrpSpPr>
          <p:cNvPr id="38" name="Group 38"/>
          <p:cNvGrpSpPr/>
          <p:nvPr/>
        </p:nvGrpSpPr>
        <p:grpSpPr>
          <a:xfrm>
            <a:off x="4245769" y="6320908"/>
            <a:ext cx="3143250" cy="874356"/>
            <a:chOff x="0" y="0"/>
            <a:chExt cx="1002670" cy="278912"/>
          </a:xfrm>
        </p:grpSpPr>
        <p:sp>
          <p:nvSpPr>
            <p:cNvPr id="39" name="Freeform 39"/>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txBody>
            <a:bodyPr/>
            <a:lstStyle/>
            <a:p>
              <a:endParaRPr lang="en-US"/>
            </a:p>
          </p:txBody>
        </p:sp>
        <p:sp>
          <p:nvSpPr>
            <p:cNvPr id="40" name="TextBox 40"/>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211F1C"/>
                  </a:solidFill>
                  <a:latin typeface="Nunito Sans Expanded Semi-Bold"/>
                  <a:ea typeface="Nunito Sans Expanded Semi-Bold"/>
                  <a:cs typeface="Nunito Sans Expanded Semi-Bold"/>
                  <a:sym typeface="Nunito Sans Expanded Semi-Bold"/>
                </a:rPr>
                <a:t>YOUTUBE</a:t>
              </a:r>
            </a:p>
          </p:txBody>
        </p:sp>
      </p:grpSp>
      <p:grpSp>
        <p:nvGrpSpPr>
          <p:cNvPr id="41" name="Group 41"/>
          <p:cNvGrpSpPr/>
          <p:nvPr/>
        </p:nvGrpSpPr>
        <p:grpSpPr>
          <a:xfrm>
            <a:off x="7572375" y="6320908"/>
            <a:ext cx="3143250" cy="874356"/>
            <a:chOff x="0" y="0"/>
            <a:chExt cx="1002670" cy="278912"/>
          </a:xfrm>
        </p:grpSpPr>
        <p:sp>
          <p:nvSpPr>
            <p:cNvPr id="42" name="Freeform 42"/>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txBody>
            <a:bodyPr/>
            <a:lstStyle/>
            <a:p>
              <a:endParaRPr lang="en-US"/>
            </a:p>
          </p:txBody>
        </p:sp>
        <p:sp>
          <p:nvSpPr>
            <p:cNvPr id="43" name="TextBox 43"/>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211F1C"/>
                  </a:solidFill>
                  <a:latin typeface="Nunito Sans Expanded Semi-Bold"/>
                  <a:ea typeface="Nunito Sans Expanded Semi-Bold"/>
                  <a:cs typeface="Nunito Sans Expanded Semi-Bold"/>
                  <a:sym typeface="Nunito Sans Expanded Semi-Bold"/>
                </a:rPr>
                <a:t>MESSENGER</a:t>
              </a:r>
            </a:p>
          </p:txBody>
        </p:sp>
      </p:grpSp>
      <p:grpSp>
        <p:nvGrpSpPr>
          <p:cNvPr id="44" name="Group 44"/>
          <p:cNvGrpSpPr/>
          <p:nvPr/>
        </p:nvGrpSpPr>
        <p:grpSpPr>
          <a:xfrm>
            <a:off x="14225588" y="6320908"/>
            <a:ext cx="3143250" cy="874356"/>
            <a:chOff x="0" y="0"/>
            <a:chExt cx="1002670" cy="278912"/>
          </a:xfrm>
        </p:grpSpPr>
        <p:sp>
          <p:nvSpPr>
            <p:cNvPr id="45" name="Freeform 45"/>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txBody>
            <a:bodyPr/>
            <a:lstStyle/>
            <a:p>
              <a:endParaRPr lang="en-US"/>
            </a:p>
          </p:txBody>
        </p:sp>
        <p:sp>
          <p:nvSpPr>
            <p:cNvPr id="46" name="TextBox 46"/>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211F1C"/>
                  </a:solidFill>
                  <a:latin typeface="Nunito Sans Expanded Semi-Bold"/>
                  <a:ea typeface="Nunito Sans Expanded Semi-Bold"/>
                  <a:cs typeface="Nunito Sans Expanded Semi-Bold"/>
                  <a:sym typeface="Nunito Sans Expanded Semi-Bold"/>
                </a:rPr>
                <a:t>RESEARCHGATE</a:t>
              </a:r>
            </a:p>
          </p:txBody>
        </p:sp>
      </p:grpSp>
      <p:grpSp>
        <p:nvGrpSpPr>
          <p:cNvPr id="47" name="Group 47"/>
          <p:cNvGrpSpPr/>
          <p:nvPr/>
        </p:nvGrpSpPr>
        <p:grpSpPr>
          <a:xfrm>
            <a:off x="10898981" y="6320908"/>
            <a:ext cx="3143250" cy="874356"/>
            <a:chOff x="0" y="0"/>
            <a:chExt cx="1002670" cy="278912"/>
          </a:xfrm>
        </p:grpSpPr>
        <p:sp>
          <p:nvSpPr>
            <p:cNvPr id="48" name="Freeform 48"/>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txBody>
            <a:bodyPr/>
            <a:lstStyle/>
            <a:p>
              <a:endParaRPr lang="en-US"/>
            </a:p>
          </p:txBody>
        </p:sp>
        <p:sp>
          <p:nvSpPr>
            <p:cNvPr id="49" name="TextBox 49"/>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211F1C"/>
                  </a:solidFill>
                  <a:latin typeface="Nunito Sans Expanded Semi-Bold"/>
                  <a:ea typeface="Nunito Sans Expanded Semi-Bold"/>
                  <a:cs typeface="Nunito Sans Expanded Semi-Bold"/>
                  <a:sym typeface="Nunito Sans Expanded Semi-Bold"/>
                </a:rPr>
                <a:t>QUORA</a:t>
              </a:r>
            </a:p>
          </p:txBody>
        </p:sp>
      </p:grpSp>
      <p:grpSp>
        <p:nvGrpSpPr>
          <p:cNvPr id="50" name="Group 50"/>
          <p:cNvGrpSpPr/>
          <p:nvPr/>
        </p:nvGrpSpPr>
        <p:grpSpPr>
          <a:xfrm>
            <a:off x="4245769" y="7376238"/>
            <a:ext cx="3143250" cy="874356"/>
            <a:chOff x="0" y="0"/>
            <a:chExt cx="1002670" cy="278912"/>
          </a:xfrm>
        </p:grpSpPr>
        <p:sp>
          <p:nvSpPr>
            <p:cNvPr id="51" name="Freeform 51"/>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txBody>
            <a:bodyPr/>
            <a:lstStyle/>
            <a:p>
              <a:endParaRPr lang="en-US"/>
            </a:p>
          </p:txBody>
        </p:sp>
        <p:sp>
          <p:nvSpPr>
            <p:cNvPr id="52" name="TextBox 52"/>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211F1C"/>
                  </a:solidFill>
                  <a:latin typeface="Nunito Sans Expanded Semi-Bold"/>
                  <a:ea typeface="Nunito Sans Expanded Semi-Bold"/>
                  <a:cs typeface="Nunito Sans Expanded Semi-Bold"/>
                  <a:sym typeface="Nunito Sans Expanded Semi-Bold"/>
                </a:rPr>
                <a:t>TIKTOK</a:t>
              </a:r>
            </a:p>
          </p:txBody>
        </p:sp>
      </p:grpSp>
      <p:grpSp>
        <p:nvGrpSpPr>
          <p:cNvPr id="53" name="Group 53"/>
          <p:cNvGrpSpPr/>
          <p:nvPr/>
        </p:nvGrpSpPr>
        <p:grpSpPr>
          <a:xfrm>
            <a:off x="7572375" y="7376238"/>
            <a:ext cx="3143250" cy="874356"/>
            <a:chOff x="0" y="0"/>
            <a:chExt cx="1002670" cy="278912"/>
          </a:xfrm>
        </p:grpSpPr>
        <p:sp>
          <p:nvSpPr>
            <p:cNvPr id="54" name="Freeform 54"/>
            <p:cNvSpPr/>
            <p:nvPr/>
          </p:nvSpPr>
          <p:spPr>
            <a:xfrm>
              <a:off x="0" y="0"/>
              <a:ext cx="1002670" cy="278912"/>
            </a:xfrm>
            <a:custGeom>
              <a:avLst/>
              <a:gdLst/>
              <a:ahLst/>
              <a:cxnLst/>
              <a:rect l="l" t="t" r="r" b="b"/>
              <a:pathLst>
                <a:path w="1002670" h="278912">
                  <a:moveTo>
                    <a:pt x="88669" y="0"/>
                  </a:moveTo>
                  <a:lnTo>
                    <a:pt x="914001" y="0"/>
                  </a:lnTo>
                  <a:cubicBezTo>
                    <a:pt x="937517" y="0"/>
                    <a:pt x="960071" y="9342"/>
                    <a:pt x="976699" y="25971"/>
                  </a:cubicBezTo>
                  <a:cubicBezTo>
                    <a:pt x="993328" y="42599"/>
                    <a:pt x="1002670" y="65153"/>
                    <a:pt x="1002670" y="88669"/>
                  </a:cubicBezTo>
                  <a:lnTo>
                    <a:pt x="1002670" y="190243"/>
                  </a:lnTo>
                  <a:cubicBezTo>
                    <a:pt x="1002670" y="213759"/>
                    <a:pt x="993328" y="236313"/>
                    <a:pt x="976699" y="252941"/>
                  </a:cubicBezTo>
                  <a:cubicBezTo>
                    <a:pt x="960071" y="269570"/>
                    <a:pt x="937517" y="278912"/>
                    <a:pt x="914001" y="278912"/>
                  </a:cubicBezTo>
                  <a:lnTo>
                    <a:pt x="88669" y="278912"/>
                  </a:lnTo>
                  <a:cubicBezTo>
                    <a:pt x="65153" y="278912"/>
                    <a:pt x="42599" y="269570"/>
                    <a:pt x="25971" y="252941"/>
                  </a:cubicBezTo>
                  <a:cubicBezTo>
                    <a:pt x="9342" y="236313"/>
                    <a:pt x="0" y="213759"/>
                    <a:pt x="0" y="190243"/>
                  </a:cubicBezTo>
                  <a:lnTo>
                    <a:pt x="0" y="88669"/>
                  </a:lnTo>
                  <a:cubicBezTo>
                    <a:pt x="0" y="65153"/>
                    <a:pt x="9342" y="42599"/>
                    <a:pt x="25971" y="25971"/>
                  </a:cubicBezTo>
                  <a:cubicBezTo>
                    <a:pt x="42599" y="9342"/>
                    <a:pt x="65153" y="0"/>
                    <a:pt x="88669" y="0"/>
                  </a:cubicBezTo>
                  <a:close/>
                </a:path>
              </a:pathLst>
            </a:custGeom>
            <a:solidFill>
              <a:srgbClr val="F1F1F1"/>
            </a:solidFill>
            <a:ln w="19050" cap="rnd">
              <a:solidFill>
                <a:srgbClr val="000000"/>
              </a:solidFill>
              <a:prstDash val="solid"/>
              <a:round/>
            </a:ln>
          </p:spPr>
          <p:txBody>
            <a:bodyPr/>
            <a:lstStyle/>
            <a:p>
              <a:endParaRPr lang="en-US"/>
            </a:p>
          </p:txBody>
        </p:sp>
        <p:sp>
          <p:nvSpPr>
            <p:cNvPr id="55" name="TextBox 55"/>
            <p:cNvSpPr txBox="1"/>
            <p:nvPr/>
          </p:nvSpPr>
          <p:spPr>
            <a:xfrm>
              <a:off x="0" y="-38100"/>
              <a:ext cx="1002670" cy="317012"/>
            </a:xfrm>
            <a:prstGeom prst="rect">
              <a:avLst/>
            </a:prstGeom>
          </p:spPr>
          <p:txBody>
            <a:bodyPr lIns="38100" tIns="38100" rIns="38100" bIns="38100" rtlCol="0" anchor="ctr"/>
            <a:lstStyle/>
            <a:p>
              <a:pPr marL="0" lvl="0" indent="0" algn="ctr">
                <a:lnSpc>
                  <a:spcPts val="2116"/>
                </a:lnSpc>
                <a:spcBef>
                  <a:spcPct val="0"/>
                </a:spcBef>
              </a:pPr>
              <a:r>
                <a:rPr lang="en-US" sz="1439" b="1" spc="211">
                  <a:solidFill>
                    <a:srgbClr val="211F1C"/>
                  </a:solidFill>
                  <a:latin typeface="Nunito Sans Expanded Semi-Bold"/>
                  <a:ea typeface="Nunito Sans Expanded Semi-Bold"/>
                  <a:cs typeface="Nunito Sans Expanded Semi-Bold"/>
                  <a:sym typeface="Nunito Sans Expanded Semi-Bold"/>
                </a:rPr>
                <a:t>TELEGRAM</a:t>
              </a:r>
            </a:p>
          </p:txBody>
        </p:sp>
      </p:grpSp>
      <p:sp>
        <p:nvSpPr>
          <p:cNvPr id="56" name="TextBox 56"/>
          <p:cNvSpPr txBox="1"/>
          <p:nvPr/>
        </p:nvSpPr>
        <p:spPr>
          <a:xfrm>
            <a:off x="1591426" y="1786951"/>
            <a:ext cx="15105147" cy="1126425"/>
          </a:xfrm>
          <a:prstGeom prst="rect">
            <a:avLst/>
          </a:prstGeom>
        </p:spPr>
        <p:txBody>
          <a:bodyPr lIns="0" tIns="0" rIns="0" bIns="0" rtlCol="0" anchor="t">
            <a:spAutoFit/>
          </a:bodyPr>
          <a:lstStyle/>
          <a:p>
            <a:pPr marL="0" lvl="0" indent="0" algn="ctr">
              <a:lnSpc>
                <a:spcPts val="8475"/>
              </a:lnSpc>
              <a:spcBef>
                <a:spcPct val="0"/>
              </a:spcBef>
            </a:pPr>
            <a:r>
              <a:rPr lang="en-US" sz="8392">
                <a:solidFill>
                  <a:srgbClr val="211F1C"/>
                </a:solidFill>
                <a:latin typeface="Anton"/>
                <a:ea typeface="Anton"/>
                <a:cs typeface="Anton"/>
                <a:sym typeface="Anton"/>
              </a:rPr>
              <a:t>SOCIAL MEDIA TYPES</a:t>
            </a:r>
          </a:p>
        </p:txBody>
      </p:sp>
      <p:sp>
        <p:nvSpPr>
          <p:cNvPr id="57" name="TextBox 57"/>
          <p:cNvSpPr txBox="1"/>
          <p:nvPr/>
        </p:nvSpPr>
        <p:spPr>
          <a:xfrm>
            <a:off x="2032829" y="3060472"/>
            <a:ext cx="14222341" cy="311811"/>
          </a:xfrm>
          <a:prstGeom prst="rect">
            <a:avLst/>
          </a:prstGeom>
        </p:spPr>
        <p:txBody>
          <a:bodyPr lIns="0" tIns="0" rIns="0" bIns="0" rtlCol="0" anchor="t">
            <a:spAutoFit/>
          </a:bodyPr>
          <a:lstStyle/>
          <a:p>
            <a:pPr marL="0" lvl="0" indent="0" algn="ctr">
              <a:lnSpc>
                <a:spcPts val="2557"/>
              </a:lnSpc>
              <a:spcBef>
                <a:spcPct val="0"/>
              </a:spcBef>
            </a:pPr>
            <a:r>
              <a:rPr lang="en-US" sz="1739">
                <a:solidFill>
                  <a:srgbClr val="211F1C"/>
                </a:solidFill>
                <a:latin typeface="Roboto Mono"/>
                <a:ea typeface="Roboto Mono"/>
                <a:cs typeface="Roboto Mono"/>
                <a:sym typeface="Roboto Mono"/>
              </a:rPr>
              <a:t>Exploring Categories of Social Media</a:t>
            </a:r>
          </a:p>
        </p:txBody>
      </p:sp>
      <p:sp>
        <p:nvSpPr>
          <p:cNvPr id="58" name="Freeform 58"/>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Freeform 5"/>
          <p:cNvSpPr/>
          <p:nvPr/>
        </p:nvSpPr>
        <p:spPr>
          <a:xfrm>
            <a:off x="16486423"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10551" r="10551" b="510"/>
          <a:stretch>
            <a:fillRect/>
          </a:stretch>
        </p:blipFill>
        <p:spPr>
          <a:xfrm>
            <a:off x="253606" y="2522351"/>
            <a:ext cx="6530514" cy="4666525"/>
          </a:xfrm>
          <a:prstGeom prst="rect">
            <a:avLst/>
          </a:prstGeom>
        </p:spPr>
      </p:pic>
      <p:sp>
        <p:nvSpPr>
          <p:cNvPr id="7" name="TextBox 7"/>
          <p:cNvSpPr txBox="1"/>
          <p:nvPr/>
        </p:nvSpPr>
        <p:spPr>
          <a:xfrm>
            <a:off x="3415607" y="649312"/>
            <a:ext cx="11456786" cy="1115135"/>
          </a:xfrm>
          <a:prstGeom prst="rect">
            <a:avLst/>
          </a:prstGeom>
        </p:spPr>
        <p:txBody>
          <a:bodyPr lIns="0" tIns="0" rIns="0" bIns="0" rtlCol="0" anchor="t">
            <a:spAutoFit/>
          </a:bodyPr>
          <a:lstStyle/>
          <a:p>
            <a:pPr algn="l">
              <a:lnSpc>
                <a:spcPts val="8475"/>
              </a:lnSpc>
            </a:pPr>
            <a:r>
              <a:rPr lang="en-US" sz="8392">
                <a:solidFill>
                  <a:srgbClr val="211F1C"/>
                </a:solidFill>
                <a:latin typeface="Anton"/>
                <a:ea typeface="Anton"/>
                <a:cs typeface="Anton"/>
                <a:sym typeface="Anton"/>
              </a:rPr>
              <a:t>SOCIAL MEDIA ALGORITHMS</a:t>
            </a:r>
          </a:p>
        </p:txBody>
      </p:sp>
      <p:sp>
        <p:nvSpPr>
          <p:cNvPr id="8" name="TextBox 8"/>
          <p:cNvSpPr txBox="1"/>
          <p:nvPr/>
        </p:nvSpPr>
        <p:spPr>
          <a:xfrm>
            <a:off x="7018235" y="3068161"/>
            <a:ext cx="11126224" cy="1523238"/>
          </a:xfrm>
          <a:prstGeom prst="rect">
            <a:avLst/>
          </a:prstGeom>
        </p:spPr>
        <p:txBody>
          <a:bodyPr lIns="0" tIns="0" rIns="0" bIns="0" rtlCol="0" anchor="t">
            <a:spAutoFit/>
          </a:bodyPr>
          <a:lstStyle/>
          <a:p>
            <a:pPr marL="0" lvl="0" indent="0" algn="l">
              <a:lnSpc>
                <a:spcPts val="4115"/>
              </a:lnSpc>
              <a:spcBef>
                <a:spcPct val="0"/>
              </a:spcBef>
            </a:pPr>
            <a:r>
              <a:rPr lang="en-US" sz="2799">
                <a:solidFill>
                  <a:srgbClr val="211F1C"/>
                </a:solidFill>
                <a:latin typeface="Roboto Mono"/>
                <a:ea typeface="Roboto Mono"/>
                <a:cs typeface="Roboto Mono"/>
                <a:sym typeface="Roboto Mono"/>
              </a:rPr>
              <a:t>Algorithm</a:t>
            </a:r>
            <a:r>
              <a:rPr lang="en-US" sz="2799" u="none" strike="noStrike">
                <a:solidFill>
                  <a:srgbClr val="211F1C"/>
                </a:solidFill>
                <a:latin typeface="Roboto Mono"/>
                <a:ea typeface="Roboto Mono"/>
                <a:cs typeface="Roboto Mono"/>
                <a:sym typeface="Roboto Mono"/>
              </a:rPr>
              <a:t>s are sets of rules and calculations used by social media platforms to decide what content users see.</a:t>
            </a:r>
          </a:p>
        </p:txBody>
      </p:sp>
      <p:sp>
        <p:nvSpPr>
          <p:cNvPr id="9" name="TextBox 9"/>
          <p:cNvSpPr txBox="1"/>
          <p:nvPr/>
        </p:nvSpPr>
        <p:spPr>
          <a:xfrm>
            <a:off x="7018235" y="5074289"/>
            <a:ext cx="11413305" cy="1008888"/>
          </a:xfrm>
          <a:prstGeom prst="rect">
            <a:avLst/>
          </a:prstGeom>
        </p:spPr>
        <p:txBody>
          <a:bodyPr lIns="0" tIns="0" rIns="0" bIns="0" rtlCol="0" anchor="t">
            <a:spAutoFit/>
          </a:bodyPr>
          <a:lstStyle/>
          <a:p>
            <a:pPr marL="0" lvl="0" indent="0" algn="l">
              <a:lnSpc>
                <a:spcPts val="4115"/>
              </a:lnSpc>
              <a:spcBef>
                <a:spcPct val="0"/>
              </a:spcBef>
            </a:pPr>
            <a:r>
              <a:rPr lang="en-US" sz="2799" b="1">
                <a:solidFill>
                  <a:srgbClr val="211F1C"/>
                </a:solidFill>
                <a:latin typeface="Roboto Mono Bold"/>
                <a:ea typeface="Roboto Mono Bold"/>
                <a:cs typeface="Roboto Mono Bold"/>
                <a:sym typeface="Roboto Mono Bold"/>
              </a:rPr>
              <a:t>Pu</a:t>
            </a:r>
            <a:r>
              <a:rPr lang="en-US" sz="2799" b="1" u="none" strike="noStrike">
                <a:solidFill>
                  <a:srgbClr val="211F1C"/>
                </a:solidFill>
                <a:latin typeface="Roboto Mono Bold"/>
                <a:ea typeface="Roboto Mono Bold"/>
                <a:cs typeface="Roboto Mono Bold"/>
                <a:sym typeface="Roboto Mono Bold"/>
              </a:rPr>
              <a:t>rpose:</a:t>
            </a:r>
            <a:r>
              <a:rPr lang="en-US" sz="2799" u="none" strike="noStrike">
                <a:solidFill>
                  <a:srgbClr val="211F1C"/>
                </a:solidFill>
                <a:latin typeface="Roboto Mono"/>
                <a:ea typeface="Roboto Mono"/>
                <a:cs typeface="Roboto Mono"/>
                <a:sym typeface="Roboto Mono"/>
              </a:rPr>
              <a:t> To personalize the feed, keep users engaged, and match them with relevant content.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693951"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9144000" y="1028700"/>
            <a:ext cx="8521911" cy="3884842"/>
            <a:chOff x="0" y="0"/>
            <a:chExt cx="2502923" cy="1140995"/>
          </a:xfrm>
        </p:grpSpPr>
        <p:sp>
          <p:nvSpPr>
            <p:cNvPr id="6" name="Freeform 6"/>
            <p:cNvSpPr/>
            <p:nvPr/>
          </p:nvSpPr>
          <p:spPr>
            <a:xfrm>
              <a:off x="0" y="0"/>
              <a:ext cx="2502923" cy="1140995"/>
            </a:xfrm>
            <a:custGeom>
              <a:avLst/>
              <a:gdLst/>
              <a:ahLst/>
              <a:cxnLst/>
              <a:rect l="l" t="t" r="r" b="b"/>
              <a:pathLst>
                <a:path w="2502923" h="1140995">
                  <a:moveTo>
                    <a:pt x="32705" y="0"/>
                  </a:moveTo>
                  <a:lnTo>
                    <a:pt x="2470218" y="0"/>
                  </a:lnTo>
                  <a:cubicBezTo>
                    <a:pt x="2488280" y="0"/>
                    <a:pt x="2502923" y="14643"/>
                    <a:pt x="2502923" y="32705"/>
                  </a:cubicBezTo>
                  <a:lnTo>
                    <a:pt x="2502923" y="1108290"/>
                  </a:lnTo>
                  <a:cubicBezTo>
                    <a:pt x="2502923" y="1126353"/>
                    <a:pt x="2488280" y="1140995"/>
                    <a:pt x="2470218" y="1140995"/>
                  </a:cubicBezTo>
                  <a:lnTo>
                    <a:pt x="32705" y="1140995"/>
                  </a:lnTo>
                  <a:cubicBezTo>
                    <a:pt x="14643" y="1140995"/>
                    <a:pt x="0" y="1126353"/>
                    <a:pt x="0" y="1108290"/>
                  </a:cubicBezTo>
                  <a:lnTo>
                    <a:pt x="0" y="32705"/>
                  </a:lnTo>
                  <a:cubicBezTo>
                    <a:pt x="0" y="14643"/>
                    <a:pt x="14643" y="0"/>
                    <a:pt x="32705" y="0"/>
                  </a:cubicBezTo>
                  <a:close/>
                </a:path>
              </a:pathLst>
            </a:custGeom>
            <a:solidFill>
              <a:srgbClr val="F1F1F1"/>
            </a:solidFill>
            <a:ln w="19050" cap="rnd">
              <a:solidFill>
                <a:srgbClr val="000000"/>
              </a:solidFill>
              <a:prstDash val="solid"/>
              <a:round/>
            </a:ln>
          </p:spPr>
          <p:txBody>
            <a:bodyPr/>
            <a:lstStyle/>
            <a:p>
              <a:endParaRPr lang="en-US"/>
            </a:p>
          </p:txBody>
        </p:sp>
        <p:sp>
          <p:nvSpPr>
            <p:cNvPr id="7" name="TextBox 7"/>
            <p:cNvSpPr txBox="1"/>
            <p:nvPr/>
          </p:nvSpPr>
          <p:spPr>
            <a:xfrm>
              <a:off x="0" y="-38100"/>
              <a:ext cx="2502923" cy="1179095"/>
            </a:xfrm>
            <a:prstGeom prst="rect">
              <a:avLst/>
            </a:prstGeom>
          </p:spPr>
          <p:txBody>
            <a:bodyPr lIns="55174" tIns="55174" rIns="55174" bIns="55174" rtlCol="0" anchor="ctr"/>
            <a:lstStyle/>
            <a:p>
              <a:pPr algn="ctr">
                <a:lnSpc>
                  <a:spcPts val="2116"/>
                </a:lnSpc>
              </a:pPr>
              <a:endParaRPr/>
            </a:p>
          </p:txBody>
        </p:sp>
      </p:grpSp>
      <p:grpSp>
        <p:nvGrpSpPr>
          <p:cNvPr id="8" name="Group 8"/>
          <p:cNvGrpSpPr/>
          <p:nvPr/>
        </p:nvGrpSpPr>
        <p:grpSpPr>
          <a:xfrm>
            <a:off x="9144000" y="6189892"/>
            <a:ext cx="8521911" cy="3575025"/>
            <a:chOff x="0" y="0"/>
            <a:chExt cx="2502923" cy="1050001"/>
          </a:xfrm>
        </p:grpSpPr>
        <p:sp>
          <p:nvSpPr>
            <p:cNvPr id="9" name="Freeform 9"/>
            <p:cNvSpPr/>
            <p:nvPr/>
          </p:nvSpPr>
          <p:spPr>
            <a:xfrm>
              <a:off x="0" y="0"/>
              <a:ext cx="2502923" cy="1050001"/>
            </a:xfrm>
            <a:custGeom>
              <a:avLst/>
              <a:gdLst/>
              <a:ahLst/>
              <a:cxnLst/>
              <a:rect l="l" t="t" r="r" b="b"/>
              <a:pathLst>
                <a:path w="2502923" h="1050001">
                  <a:moveTo>
                    <a:pt x="32705" y="0"/>
                  </a:moveTo>
                  <a:lnTo>
                    <a:pt x="2470218" y="0"/>
                  </a:lnTo>
                  <a:cubicBezTo>
                    <a:pt x="2488280" y="0"/>
                    <a:pt x="2502923" y="14643"/>
                    <a:pt x="2502923" y="32705"/>
                  </a:cubicBezTo>
                  <a:lnTo>
                    <a:pt x="2502923" y="1017296"/>
                  </a:lnTo>
                  <a:cubicBezTo>
                    <a:pt x="2502923" y="1025969"/>
                    <a:pt x="2499477" y="1034288"/>
                    <a:pt x="2493344" y="1040421"/>
                  </a:cubicBezTo>
                  <a:cubicBezTo>
                    <a:pt x="2487210" y="1046555"/>
                    <a:pt x="2478892" y="1050001"/>
                    <a:pt x="2470218" y="1050001"/>
                  </a:cubicBezTo>
                  <a:lnTo>
                    <a:pt x="32705" y="1050001"/>
                  </a:lnTo>
                  <a:cubicBezTo>
                    <a:pt x="14643" y="1050001"/>
                    <a:pt x="0" y="1035358"/>
                    <a:pt x="0" y="1017296"/>
                  </a:cubicBezTo>
                  <a:lnTo>
                    <a:pt x="0" y="32705"/>
                  </a:lnTo>
                  <a:cubicBezTo>
                    <a:pt x="0" y="14643"/>
                    <a:pt x="14643" y="0"/>
                    <a:pt x="32705" y="0"/>
                  </a:cubicBezTo>
                  <a:close/>
                </a:path>
              </a:pathLst>
            </a:custGeom>
            <a:solidFill>
              <a:srgbClr val="F1F1F1"/>
            </a:solidFill>
            <a:ln w="19050" cap="rnd">
              <a:solidFill>
                <a:srgbClr val="000000"/>
              </a:solidFill>
              <a:prstDash val="solid"/>
              <a:round/>
            </a:ln>
          </p:spPr>
          <p:txBody>
            <a:bodyPr/>
            <a:lstStyle/>
            <a:p>
              <a:endParaRPr lang="en-US"/>
            </a:p>
          </p:txBody>
        </p:sp>
        <p:sp>
          <p:nvSpPr>
            <p:cNvPr id="10" name="TextBox 10"/>
            <p:cNvSpPr txBox="1"/>
            <p:nvPr/>
          </p:nvSpPr>
          <p:spPr>
            <a:xfrm>
              <a:off x="0" y="-38100"/>
              <a:ext cx="2502923" cy="1088101"/>
            </a:xfrm>
            <a:prstGeom prst="rect">
              <a:avLst/>
            </a:prstGeom>
          </p:spPr>
          <p:txBody>
            <a:bodyPr lIns="55174" tIns="55174" rIns="55174" bIns="55174" rtlCol="0" anchor="ctr"/>
            <a:lstStyle/>
            <a:p>
              <a:pPr algn="ctr">
                <a:lnSpc>
                  <a:spcPts val="2116"/>
                </a:lnSpc>
              </a:pPr>
              <a:endParaRPr/>
            </a:p>
          </p:txBody>
        </p:sp>
      </p:grpSp>
      <p:sp>
        <p:nvSpPr>
          <p:cNvPr id="11" name="Freeform 11"/>
          <p:cNvSpPr/>
          <p:nvPr/>
        </p:nvSpPr>
        <p:spPr>
          <a:xfrm>
            <a:off x="13697613" y="1642489"/>
            <a:ext cx="462494" cy="401109"/>
          </a:xfrm>
          <a:custGeom>
            <a:avLst/>
            <a:gdLst/>
            <a:ahLst/>
            <a:cxnLst/>
            <a:rect l="l" t="t" r="r" b="b"/>
            <a:pathLst>
              <a:path w="462494" h="401109">
                <a:moveTo>
                  <a:pt x="0" y="0"/>
                </a:moveTo>
                <a:lnTo>
                  <a:pt x="462494" y="0"/>
                </a:lnTo>
                <a:lnTo>
                  <a:pt x="462494" y="401109"/>
                </a:lnTo>
                <a:lnTo>
                  <a:pt x="0" y="4011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3697613" y="6493864"/>
            <a:ext cx="462494" cy="401109"/>
          </a:xfrm>
          <a:custGeom>
            <a:avLst/>
            <a:gdLst/>
            <a:ahLst/>
            <a:cxnLst/>
            <a:rect l="l" t="t" r="r" b="b"/>
            <a:pathLst>
              <a:path w="462494" h="401109">
                <a:moveTo>
                  <a:pt x="0" y="0"/>
                </a:moveTo>
                <a:lnTo>
                  <a:pt x="462494" y="0"/>
                </a:lnTo>
                <a:lnTo>
                  <a:pt x="462494" y="401109"/>
                </a:lnTo>
                <a:lnTo>
                  <a:pt x="0" y="4011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3710435" y="2432731"/>
            <a:ext cx="436851" cy="401109"/>
          </a:xfrm>
          <a:custGeom>
            <a:avLst/>
            <a:gdLst/>
            <a:ahLst/>
            <a:cxnLst/>
            <a:rect l="l" t="t" r="r" b="b"/>
            <a:pathLst>
              <a:path w="436851" h="401109">
                <a:moveTo>
                  <a:pt x="0" y="0"/>
                </a:moveTo>
                <a:lnTo>
                  <a:pt x="436851" y="0"/>
                </a:lnTo>
                <a:lnTo>
                  <a:pt x="436851" y="401109"/>
                </a:lnTo>
                <a:lnTo>
                  <a:pt x="0" y="4011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3710435" y="7284106"/>
            <a:ext cx="436851" cy="401109"/>
          </a:xfrm>
          <a:custGeom>
            <a:avLst/>
            <a:gdLst/>
            <a:ahLst/>
            <a:cxnLst/>
            <a:rect l="l" t="t" r="r" b="b"/>
            <a:pathLst>
              <a:path w="436851" h="401109">
                <a:moveTo>
                  <a:pt x="0" y="0"/>
                </a:moveTo>
                <a:lnTo>
                  <a:pt x="436851" y="0"/>
                </a:lnTo>
                <a:lnTo>
                  <a:pt x="436851" y="401109"/>
                </a:lnTo>
                <a:lnTo>
                  <a:pt x="0" y="4011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9898099" y="3222973"/>
            <a:ext cx="401109" cy="401109"/>
          </a:xfrm>
          <a:custGeom>
            <a:avLst/>
            <a:gdLst/>
            <a:ahLst/>
            <a:cxnLst/>
            <a:rect l="l" t="t" r="r" b="b"/>
            <a:pathLst>
              <a:path w="401109" h="401109">
                <a:moveTo>
                  <a:pt x="0" y="0"/>
                </a:moveTo>
                <a:lnTo>
                  <a:pt x="401108" y="0"/>
                </a:lnTo>
                <a:lnTo>
                  <a:pt x="401108" y="401109"/>
                </a:lnTo>
                <a:lnTo>
                  <a:pt x="0" y="4011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9898099" y="8074348"/>
            <a:ext cx="401109" cy="401109"/>
          </a:xfrm>
          <a:custGeom>
            <a:avLst/>
            <a:gdLst/>
            <a:ahLst/>
            <a:cxnLst/>
            <a:rect l="l" t="t" r="r" b="b"/>
            <a:pathLst>
              <a:path w="401109" h="401109">
                <a:moveTo>
                  <a:pt x="0" y="0"/>
                </a:moveTo>
                <a:lnTo>
                  <a:pt x="401108" y="0"/>
                </a:lnTo>
                <a:lnTo>
                  <a:pt x="401108" y="401109"/>
                </a:lnTo>
                <a:lnTo>
                  <a:pt x="0" y="4011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9931646" y="4013215"/>
            <a:ext cx="334014" cy="401109"/>
          </a:xfrm>
          <a:custGeom>
            <a:avLst/>
            <a:gdLst/>
            <a:ahLst/>
            <a:cxnLst/>
            <a:rect l="l" t="t" r="r" b="b"/>
            <a:pathLst>
              <a:path w="334014" h="401109">
                <a:moveTo>
                  <a:pt x="0" y="0"/>
                </a:moveTo>
                <a:lnTo>
                  <a:pt x="334014" y="0"/>
                </a:lnTo>
                <a:lnTo>
                  <a:pt x="334014" y="401109"/>
                </a:lnTo>
                <a:lnTo>
                  <a:pt x="0" y="4011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8" name="Freeform 18"/>
          <p:cNvSpPr/>
          <p:nvPr/>
        </p:nvSpPr>
        <p:spPr>
          <a:xfrm>
            <a:off x="9931646" y="8864590"/>
            <a:ext cx="334014" cy="401109"/>
          </a:xfrm>
          <a:custGeom>
            <a:avLst/>
            <a:gdLst/>
            <a:ahLst/>
            <a:cxnLst/>
            <a:rect l="l" t="t" r="r" b="b"/>
            <a:pathLst>
              <a:path w="334014" h="401109">
                <a:moveTo>
                  <a:pt x="0" y="0"/>
                </a:moveTo>
                <a:lnTo>
                  <a:pt x="334014" y="0"/>
                </a:lnTo>
                <a:lnTo>
                  <a:pt x="334014" y="401109"/>
                </a:lnTo>
                <a:lnTo>
                  <a:pt x="0" y="4011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9" name="Freeform 19"/>
          <p:cNvSpPr/>
          <p:nvPr/>
        </p:nvSpPr>
        <p:spPr>
          <a:xfrm>
            <a:off x="9867406" y="1642489"/>
            <a:ext cx="462494" cy="401109"/>
          </a:xfrm>
          <a:custGeom>
            <a:avLst/>
            <a:gdLst/>
            <a:ahLst/>
            <a:cxnLst/>
            <a:rect l="l" t="t" r="r" b="b"/>
            <a:pathLst>
              <a:path w="462494" h="401109">
                <a:moveTo>
                  <a:pt x="0" y="0"/>
                </a:moveTo>
                <a:lnTo>
                  <a:pt x="462494" y="0"/>
                </a:lnTo>
                <a:lnTo>
                  <a:pt x="462494" y="401109"/>
                </a:lnTo>
                <a:lnTo>
                  <a:pt x="0" y="4011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0" name="Freeform 20"/>
          <p:cNvSpPr/>
          <p:nvPr/>
        </p:nvSpPr>
        <p:spPr>
          <a:xfrm>
            <a:off x="9867406" y="6493864"/>
            <a:ext cx="462494" cy="401109"/>
          </a:xfrm>
          <a:custGeom>
            <a:avLst/>
            <a:gdLst/>
            <a:ahLst/>
            <a:cxnLst/>
            <a:rect l="l" t="t" r="r" b="b"/>
            <a:pathLst>
              <a:path w="462494" h="401109">
                <a:moveTo>
                  <a:pt x="0" y="0"/>
                </a:moveTo>
                <a:lnTo>
                  <a:pt x="462494" y="0"/>
                </a:lnTo>
                <a:lnTo>
                  <a:pt x="462494" y="401109"/>
                </a:lnTo>
                <a:lnTo>
                  <a:pt x="0" y="4011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Freeform 21"/>
          <p:cNvSpPr/>
          <p:nvPr/>
        </p:nvSpPr>
        <p:spPr>
          <a:xfrm>
            <a:off x="9862959" y="2432731"/>
            <a:ext cx="471388" cy="401109"/>
          </a:xfrm>
          <a:custGeom>
            <a:avLst/>
            <a:gdLst/>
            <a:ahLst/>
            <a:cxnLst/>
            <a:rect l="l" t="t" r="r" b="b"/>
            <a:pathLst>
              <a:path w="471388" h="401109">
                <a:moveTo>
                  <a:pt x="0" y="0"/>
                </a:moveTo>
                <a:lnTo>
                  <a:pt x="471388" y="0"/>
                </a:lnTo>
                <a:lnTo>
                  <a:pt x="471388" y="401109"/>
                </a:lnTo>
                <a:lnTo>
                  <a:pt x="0" y="4011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2" name="Freeform 22"/>
          <p:cNvSpPr/>
          <p:nvPr/>
        </p:nvSpPr>
        <p:spPr>
          <a:xfrm>
            <a:off x="9862959" y="7284106"/>
            <a:ext cx="471388" cy="401109"/>
          </a:xfrm>
          <a:custGeom>
            <a:avLst/>
            <a:gdLst/>
            <a:ahLst/>
            <a:cxnLst/>
            <a:rect l="l" t="t" r="r" b="b"/>
            <a:pathLst>
              <a:path w="471388" h="401109">
                <a:moveTo>
                  <a:pt x="0" y="0"/>
                </a:moveTo>
                <a:lnTo>
                  <a:pt x="471388" y="0"/>
                </a:lnTo>
                <a:lnTo>
                  <a:pt x="471388" y="401109"/>
                </a:lnTo>
                <a:lnTo>
                  <a:pt x="0" y="4011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3" name="Freeform 23"/>
          <p:cNvSpPr/>
          <p:nvPr/>
        </p:nvSpPr>
        <p:spPr>
          <a:xfrm>
            <a:off x="13727693" y="3973494"/>
            <a:ext cx="402334" cy="402334"/>
          </a:xfrm>
          <a:custGeom>
            <a:avLst/>
            <a:gdLst/>
            <a:ahLst/>
            <a:cxnLst/>
            <a:rect l="l" t="t" r="r" b="b"/>
            <a:pathLst>
              <a:path w="402334" h="402334">
                <a:moveTo>
                  <a:pt x="0" y="0"/>
                </a:moveTo>
                <a:lnTo>
                  <a:pt x="402334" y="0"/>
                </a:lnTo>
                <a:lnTo>
                  <a:pt x="402334" y="402334"/>
                </a:lnTo>
                <a:lnTo>
                  <a:pt x="0" y="40233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4" name="Freeform 24"/>
          <p:cNvSpPr/>
          <p:nvPr/>
        </p:nvSpPr>
        <p:spPr>
          <a:xfrm>
            <a:off x="13727693" y="8824869"/>
            <a:ext cx="402334" cy="402334"/>
          </a:xfrm>
          <a:custGeom>
            <a:avLst/>
            <a:gdLst/>
            <a:ahLst/>
            <a:cxnLst/>
            <a:rect l="l" t="t" r="r" b="b"/>
            <a:pathLst>
              <a:path w="402334" h="402334">
                <a:moveTo>
                  <a:pt x="0" y="0"/>
                </a:moveTo>
                <a:lnTo>
                  <a:pt x="402334" y="0"/>
                </a:lnTo>
                <a:lnTo>
                  <a:pt x="402334" y="402334"/>
                </a:lnTo>
                <a:lnTo>
                  <a:pt x="0" y="40233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5" name="Freeform 25"/>
          <p:cNvSpPr/>
          <p:nvPr/>
        </p:nvSpPr>
        <p:spPr>
          <a:xfrm>
            <a:off x="13670679" y="3226953"/>
            <a:ext cx="516362" cy="397129"/>
          </a:xfrm>
          <a:custGeom>
            <a:avLst/>
            <a:gdLst/>
            <a:ahLst/>
            <a:cxnLst/>
            <a:rect l="l" t="t" r="r" b="b"/>
            <a:pathLst>
              <a:path w="516362" h="397129">
                <a:moveTo>
                  <a:pt x="0" y="0"/>
                </a:moveTo>
                <a:lnTo>
                  <a:pt x="516362" y="0"/>
                </a:lnTo>
                <a:lnTo>
                  <a:pt x="516362" y="397129"/>
                </a:lnTo>
                <a:lnTo>
                  <a:pt x="0" y="39712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6" name="Freeform 26"/>
          <p:cNvSpPr/>
          <p:nvPr/>
        </p:nvSpPr>
        <p:spPr>
          <a:xfrm>
            <a:off x="13670679" y="8078328"/>
            <a:ext cx="516362" cy="397129"/>
          </a:xfrm>
          <a:custGeom>
            <a:avLst/>
            <a:gdLst/>
            <a:ahLst/>
            <a:cxnLst/>
            <a:rect l="l" t="t" r="r" b="b"/>
            <a:pathLst>
              <a:path w="516362" h="397129">
                <a:moveTo>
                  <a:pt x="0" y="0"/>
                </a:moveTo>
                <a:lnTo>
                  <a:pt x="516362" y="0"/>
                </a:lnTo>
                <a:lnTo>
                  <a:pt x="516362" y="397129"/>
                </a:lnTo>
                <a:lnTo>
                  <a:pt x="0" y="39712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7" name="TextBox 27"/>
          <p:cNvSpPr txBox="1"/>
          <p:nvPr/>
        </p:nvSpPr>
        <p:spPr>
          <a:xfrm>
            <a:off x="10552497" y="1698407"/>
            <a:ext cx="2879751" cy="270221"/>
          </a:xfrm>
          <a:prstGeom prst="rect">
            <a:avLst/>
          </a:prstGeom>
        </p:spPr>
        <p:txBody>
          <a:bodyPr lIns="0" tIns="0" rIns="0" bIns="0" rtlCol="0" anchor="t">
            <a:spAutoFit/>
          </a:bodyPr>
          <a:lstStyle/>
          <a:p>
            <a:pPr marL="0" lvl="0" indent="0" algn="l">
              <a:lnSpc>
                <a:spcPts val="2299"/>
              </a:lnSpc>
              <a:spcBef>
                <a:spcPct val="0"/>
              </a:spcBef>
            </a:pPr>
            <a:r>
              <a:rPr lang="en-US" sz="1563" b="1" u="none" strike="noStrike">
                <a:solidFill>
                  <a:srgbClr val="211F1C"/>
                </a:solidFill>
                <a:latin typeface="Nunito Sans Expanded Bold"/>
                <a:ea typeface="Nunito Sans Expanded Bold"/>
                <a:cs typeface="Nunito Sans Expanded Bold"/>
                <a:sym typeface="Nunito Sans Expanded Bold"/>
              </a:rPr>
              <a:t>78</a:t>
            </a:r>
            <a:r>
              <a:rPr lang="en-US" sz="1563" u="none" strike="noStrike">
                <a:solidFill>
                  <a:srgbClr val="211F1C"/>
                </a:solidFill>
                <a:latin typeface="Nunito Sans Expanded"/>
                <a:ea typeface="Nunito Sans Expanded"/>
                <a:cs typeface="Nunito Sans Expanded"/>
                <a:sym typeface="Nunito Sans Expanded"/>
              </a:rPr>
              <a:t> POSTS</a:t>
            </a:r>
          </a:p>
        </p:txBody>
      </p:sp>
      <p:sp>
        <p:nvSpPr>
          <p:cNvPr id="28" name="TextBox 28"/>
          <p:cNvSpPr txBox="1"/>
          <p:nvPr/>
        </p:nvSpPr>
        <p:spPr>
          <a:xfrm>
            <a:off x="10552497" y="6549782"/>
            <a:ext cx="2879751" cy="270221"/>
          </a:xfrm>
          <a:prstGeom prst="rect">
            <a:avLst/>
          </a:prstGeom>
        </p:spPr>
        <p:txBody>
          <a:bodyPr lIns="0" tIns="0" rIns="0" bIns="0" rtlCol="0" anchor="t">
            <a:spAutoFit/>
          </a:bodyPr>
          <a:lstStyle/>
          <a:p>
            <a:pPr marL="0" lvl="0" indent="0" algn="l">
              <a:lnSpc>
                <a:spcPts val="2299"/>
              </a:lnSpc>
              <a:spcBef>
                <a:spcPct val="0"/>
              </a:spcBef>
            </a:pPr>
            <a:r>
              <a:rPr lang="en-US" sz="1563" b="1">
                <a:solidFill>
                  <a:srgbClr val="211F1C"/>
                </a:solidFill>
                <a:latin typeface="Nunito Sans Expanded Bold"/>
                <a:ea typeface="Nunito Sans Expanded Bold"/>
                <a:cs typeface="Nunito Sans Expanded Bold"/>
                <a:sym typeface="Nunito Sans Expanded Bold"/>
              </a:rPr>
              <a:t>80</a:t>
            </a:r>
            <a:r>
              <a:rPr lang="en-US" sz="1563" u="none" strike="noStrike">
                <a:solidFill>
                  <a:srgbClr val="211F1C"/>
                </a:solidFill>
                <a:latin typeface="Nunito Sans Expanded"/>
                <a:ea typeface="Nunito Sans Expanded"/>
                <a:cs typeface="Nunito Sans Expanded"/>
                <a:sym typeface="Nunito Sans Expanded"/>
              </a:rPr>
              <a:t> POSTS</a:t>
            </a:r>
          </a:p>
        </p:txBody>
      </p:sp>
      <p:sp>
        <p:nvSpPr>
          <p:cNvPr id="29" name="TextBox 29"/>
          <p:cNvSpPr txBox="1"/>
          <p:nvPr/>
        </p:nvSpPr>
        <p:spPr>
          <a:xfrm>
            <a:off x="10552497" y="2488649"/>
            <a:ext cx="2879751" cy="270221"/>
          </a:xfrm>
          <a:prstGeom prst="rect">
            <a:avLst/>
          </a:prstGeom>
        </p:spPr>
        <p:txBody>
          <a:bodyPr lIns="0" tIns="0" rIns="0" bIns="0" rtlCol="0" anchor="t">
            <a:spAutoFit/>
          </a:bodyPr>
          <a:lstStyle/>
          <a:p>
            <a:pPr marL="0" lvl="0" indent="0" algn="l">
              <a:lnSpc>
                <a:spcPts val="2299"/>
              </a:lnSpc>
              <a:spcBef>
                <a:spcPct val="0"/>
              </a:spcBef>
            </a:pPr>
            <a:r>
              <a:rPr lang="en-US" sz="1563" b="1" u="none" strike="noStrike">
                <a:solidFill>
                  <a:srgbClr val="211F1C"/>
                </a:solidFill>
                <a:latin typeface="Nunito Sans Expanded Bold"/>
                <a:ea typeface="Nunito Sans Expanded Bold"/>
                <a:cs typeface="Nunito Sans Expanded Bold"/>
                <a:sym typeface="Nunito Sans Expanded Bold"/>
              </a:rPr>
              <a:t>45468</a:t>
            </a:r>
            <a:r>
              <a:rPr lang="en-US" sz="1563" u="none" strike="noStrike">
                <a:solidFill>
                  <a:srgbClr val="211F1C"/>
                </a:solidFill>
                <a:latin typeface="Nunito Sans Expanded"/>
                <a:ea typeface="Nunito Sans Expanded"/>
                <a:cs typeface="Nunito Sans Expanded"/>
                <a:sym typeface="Nunito Sans Expanded"/>
              </a:rPr>
              <a:t> LIKES</a:t>
            </a:r>
          </a:p>
        </p:txBody>
      </p:sp>
      <p:sp>
        <p:nvSpPr>
          <p:cNvPr id="30" name="TextBox 30"/>
          <p:cNvSpPr txBox="1"/>
          <p:nvPr/>
        </p:nvSpPr>
        <p:spPr>
          <a:xfrm>
            <a:off x="10552497" y="7340024"/>
            <a:ext cx="2879751" cy="270221"/>
          </a:xfrm>
          <a:prstGeom prst="rect">
            <a:avLst/>
          </a:prstGeom>
        </p:spPr>
        <p:txBody>
          <a:bodyPr lIns="0" tIns="0" rIns="0" bIns="0" rtlCol="0" anchor="t">
            <a:spAutoFit/>
          </a:bodyPr>
          <a:lstStyle/>
          <a:p>
            <a:pPr marL="0" lvl="0" indent="0" algn="l">
              <a:lnSpc>
                <a:spcPts val="2299"/>
              </a:lnSpc>
              <a:spcBef>
                <a:spcPct val="0"/>
              </a:spcBef>
            </a:pPr>
            <a:r>
              <a:rPr lang="en-US" sz="1563" b="1">
                <a:solidFill>
                  <a:srgbClr val="211F1C"/>
                </a:solidFill>
                <a:latin typeface="Nunito Sans Expanded Bold"/>
                <a:ea typeface="Nunito Sans Expanded Bold"/>
                <a:cs typeface="Nunito Sans Expanded Bold"/>
                <a:sym typeface="Nunito Sans Expanded Bold"/>
              </a:rPr>
              <a:t>70K</a:t>
            </a:r>
            <a:r>
              <a:rPr lang="en-US" sz="1563" u="none" strike="noStrike">
                <a:solidFill>
                  <a:srgbClr val="211F1C"/>
                </a:solidFill>
                <a:latin typeface="Nunito Sans Expanded"/>
                <a:ea typeface="Nunito Sans Expanded"/>
                <a:cs typeface="Nunito Sans Expanded"/>
                <a:sym typeface="Nunito Sans Expanded"/>
              </a:rPr>
              <a:t> LIKES</a:t>
            </a:r>
          </a:p>
        </p:txBody>
      </p:sp>
      <p:sp>
        <p:nvSpPr>
          <p:cNvPr id="31" name="TextBox 31"/>
          <p:cNvSpPr txBox="1"/>
          <p:nvPr/>
        </p:nvSpPr>
        <p:spPr>
          <a:xfrm>
            <a:off x="10552497" y="3278891"/>
            <a:ext cx="2879751" cy="270221"/>
          </a:xfrm>
          <a:prstGeom prst="rect">
            <a:avLst/>
          </a:prstGeom>
        </p:spPr>
        <p:txBody>
          <a:bodyPr lIns="0" tIns="0" rIns="0" bIns="0" rtlCol="0" anchor="t">
            <a:spAutoFit/>
          </a:bodyPr>
          <a:lstStyle/>
          <a:p>
            <a:pPr marL="0" lvl="0" indent="0" algn="l">
              <a:lnSpc>
                <a:spcPts val="2299"/>
              </a:lnSpc>
              <a:spcBef>
                <a:spcPct val="0"/>
              </a:spcBef>
            </a:pPr>
            <a:r>
              <a:rPr lang="en-US" sz="1563" b="1" u="none" strike="noStrike">
                <a:solidFill>
                  <a:srgbClr val="211F1C"/>
                </a:solidFill>
                <a:latin typeface="Nunito Sans Expanded Bold"/>
                <a:ea typeface="Nunito Sans Expanded Bold"/>
                <a:cs typeface="Nunito Sans Expanded Bold"/>
                <a:sym typeface="Nunito Sans Expanded Bold"/>
              </a:rPr>
              <a:t>1268</a:t>
            </a:r>
            <a:r>
              <a:rPr lang="en-US" sz="1563" u="none" strike="noStrike">
                <a:solidFill>
                  <a:srgbClr val="211F1C"/>
                </a:solidFill>
                <a:latin typeface="Nunito Sans Expanded"/>
                <a:ea typeface="Nunito Sans Expanded"/>
                <a:cs typeface="Nunito Sans Expanded"/>
                <a:sym typeface="Nunito Sans Expanded"/>
              </a:rPr>
              <a:t> COMMENTS</a:t>
            </a:r>
          </a:p>
        </p:txBody>
      </p:sp>
      <p:sp>
        <p:nvSpPr>
          <p:cNvPr id="32" name="TextBox 32"/>
          <p:cNvSpPr txBox="1"/>
          <p:nvPr/>
        </p:nvSpPr>
        <p:spPr>
          <a:xfrm>
            <a:off x="10552497" y="8130266"/>
            <a:ext cx="2879751" cy="270221"/>
          </a:xfrm>
          <a:prstGeom prst="rect">
            <a:avLst/>
          </a:prstGeom>
        </p:spPr>
        <p:txBody>
          <a:bodyPr lIns="0" tIns="0" rIns="0" bIns="0" rtlCol="0" anchor="t">
            <a:spAutoFit/>
          </a:bodyPr>
          <a:lstStyle/>
          <a:p>
            <a:pPr marL="0" lvl="0" indent="0" algn="l">
              <a:lnSpc>
                <a:spcPts val="2299"/>
              </a:lnSpc>
              <a:spcBef>
                <a:spcPct val="0"/>
              </a:spcBef>
            </a:pPr>
            <a:r>
              <a:rPr lang="en-US" sz="1563" b="1">
                <a:solidFill>
                  <a:srgbClr val="211F1C"/>
                </a:solidFill>
                <a:latin typeface="Nunito Sans Expanded Bold"/>
                <a:ea typeface="Nunito Sans Expanded Bold"/>
                <a:cs typeface="Nunito Sans Expanded Bold"/>
                <a:sym typeface="Nunito Sans Expanded Bold"/>
              </a:rPr>
              <a:t>2K</a:t>
            </a:r>
            <a:r>
              <a:rPr lang="en-US" sz="1563" u="none" strike="noStrike">
                <a:solidFill>
                  <a:srgbClr val="211F1C"/>
                </a:solidFill>
                <a:latin typeface="Nunito Sans Expanded"/>
                <a:ea typeface="Nunito Sans Expanded"/>
                <a:cs typeface="Nunito Sans Expanded"/>
                <a:sym typeface="Nunito Sans Expanded"/>
              </a:rPr>
              <a:t> COMMENTS</a:t>
            </a:r>
          </a:p>
        </p:txBody>
      </p:sp>
      <p:sp>
        <p:nvSpPr>
          <p:cNvPr id="33" name="TextBox 33"/>
          <p:cNvSpPr txBox="1"/>
          <p:nvPr/>
        </p:nvSpPr>
        <p:spPr>
          <a:xfrm>
            <a:off x="10552497" y="4069133"/>
            <a:ext cx="2879751" cy="270221"/>
          </a:xfrm>
          <a:prstGeom prst="rect">
            <a:avLst/>
          </a:prstGeom>
        </p:spPr>
        <p:txBody>
          <a:bodyPr lIns="0" tIns="0" rIns="0" bIns="0" rtlCol="0" anchor="t">
            <a:spAutoFit/>
          </a:bodyPr>
          <a:lstStyle/>
          <a:p>
            <a:pPr marL="0" lvl="0" indent="0" algn="l">
              <a:lnSpc>
                <a:spcPts val="2299"/>
              </a:lnSpc>
              <a:spcBef>
                <a:spcPct val="0"/>
              </a:spcBef>
            </a:pPr>
            <a:r>
              <a:rPr lang="en-US" sz="1563" b="1" u="none" strike="noStrike">
                <a:solidFill>
                  <a:srgbClr val="211F1C"/>
                </a:solidFill>
                <a:latin typeface="Nunito Sans Expanded Bold"/>
                <a:ea typeface="Nunito Sans Expanded Bold"/>
                <a:cs typeface="Nunito Sans Expanded Bold"/>
                <a:sym typeface="Nunito Sans Expanded Bold"/>
              </a:rPr>
              <a:t>13464</a:t>
            </a:r>
            <a:r>
              <a:rPr lang="en-US" sz="1563" u="none" strike="noStrike">
                <a:solidFill>
                  <a:srgbClr val="211F1C"/>
                </a:solidFill>
                <a:latin typeface="Nunito Sans Expanded"/>
                <a:ea typeface="Nunito Sans Expanded"/>
                <a:cs typeface="Nunito Sans Expanded"/>
                <a:sym typeface="Nunito Sans Expanded"/>
              </a:rPr>
              <a:t> SAVES</a:t>
            </a:r>
          </a:p>
        </p:txBody>
      </p:sp>
      <p:sp>
        <p:nvSpPr>
          <p:cNvPr id="34" name="TextBox 34"/>
          <p:cNvSpPr txBox="1"/>
          <p:nvPr/>
        </p:nvSpPr>
        <p:spPr>
          <a:xfrm>
            <a:off x="10552497" y="8920508"/>
            <a:ext cx="2879751" cy="270221"/>
          </a:xfrm>
          <a:prstGeom prst="rect">
            <a:avLst/>
          </a:prstGeom>
        </p:spPr>
        <p:txBody>
          <a:bodyPr lIns="0" tIns="0" rIns="0" bIns="0" rtlCol="0" anchor="t">
            <a:spAutoFit/>
          </a:bodyPr>
          <a:lstStyle/>
          <a:p>
            <a:pPr marL="0" lvl="0" indent="0" algn="l">
              <a:lnSpc>
                <a:spcPts val="2299"/>
              </a:lnSpc>
              <a:spcBef>
                <a:spcPct val="0"/>
              </a:spcBef>
            </a:pPr>
            <a:r>
              <a:rPr lang="en-US" sz="1563" b="1">
                <a:solidFill>
                  <a:srgbClr val="211F1C"/>
                </a:solidFill>
                <a:latin typeface="Nunito Sans Expanded Bold"/>
                <a:ea typeface="Nunito Sans Expanded Bold"/>
                <a:cs typeface="Nunito Sans Expanded Bold"/>
                <a:sym typeface="Nunito Sans Expanded Bold"/>
              </a:rPr>
              <a:t>20K</a:t>
            </a:r>
            <a:r>
              <a:rPr lang="en-US" sz="1563" u="none" strike="noStrike">
                <a:solidFill>
                  <a:srgbClr val="211F1C"/>
                </a:solidFill>
                <a:latin typeface="Nunito Sans Expanded"/>
                <a:ea typeface="Nunito Sans Expanded"/>
                <a:cs typeface="Nunito Sans Expanded"/>
                <a:sym typeface="Nunito Sans Expanded"/>
              </a:rPr>
              <a:t> SAVES</a:t>
            </a:r>
          </a:p>
        </p:txBody>
      </p:sp>
      <p:sp>
        <p:nvSpPr>
          <p:cNvPr id="35" name="TextBox 35"/>
          <p:cNvSpPr txBox="1"/>
          <p:nvPr/>
        </p:nvSpPr>
        <p:spPr>
          <a:xfrm>
            <a:off x="14399750" y="4069133"/>
            <a:ext cx="2768334" cy="270221"/>
          </a:xfrm>
          <a:prstGeom prst="rect">
            <a:avLst/>
          </a:prstGeom>
        </p:spPr>
        <p:txBody>
          <a:bodyPr lIns="0" tIns="0" rIns="0" bIns="0" rtlCol="0" anchor="t">
            <a:spAutoFit/>
          </a:bodyPr>
          <a:lstStyle/>
          <a:p>
            <a:pPr marL="0" lvl="0" indent="0" algn="l">
              <a:lnSpc>
                <a:spcPts val="2299"/>
              </a:lnSpc>
              <a:spcBef>
                <a:spcPct val="0"/>
              </a:spcBef>
            </a:pPr>
            <a:r>
              <a:rPr lang="en-US" sz="1563" b="1">
                <a:solidFill>
                  <a:srgbClr val="211F1C"/>
                </a:solidFill>
                <a:latin typeface="Nunito Sans Expanded Bold"/>
                <a:ea typeface="Nunito Sans Expanded Bold"/>
                <a:cs typeface="Nunito Sans Expanded Bold"/>
                <a:sym typeface="Nunito Sans Expanded Bold"/>
              </a:rPr>
              <a:t>120K</a:t>
            </a:r>
            <a:r>
              <a:rPr lang="en-US" sz="1563">
                <a:solidFill>
                  <a:srgbClr val="211F1C"/>
                </a:solidFill>
                <a:latin typeface="Nunito Sans Expanded"/>
                <a:ea typeface="Nunito Sans Expanded"/>
                <a:cs typeface="Nunito Sans Expanded"/>
                <a:sym typeface="Nunito Sans Expanded"/>
              </a:rPr>
              <a:t> VIEWS</a:t>
            </a:r>
          </a:p>
        </p:txBody>
      </p:sp>
      <p:sp>
        <p:nvSpPr>
          <p:cNvPr id="36" name="TextBox 36"/>
          <p:cNvSpPr txBox="1"/>
          <p:nvPr/>
        </p:nvSpPr>
        <p:spPr>
          <a:xfrm>
            <a:off x="14399750" y="8920508"/>
            <a:ext cx="2768334" cy="270221"/>
          </a:xfrm>
          <a:prstGeom prst="rect">
            <a:avLst/>
          </a:prstGeom>
        </p:spPr>
        <p:txBody>
          <a:bodyPr lIns="0" tIns="0" rIns="0" bIns="0" rtlCol="0" anchor="t">
            <a:spAutoFit/>
          </a:bodyPr>
          <a:lstStyle/>
          <a:p>
            <a:pPr marL="0" lvl="0" indent="0" algn="l">
              <a:lnSpc>
                <a:spcPts val="2299"/>
              </a:lnSpc>
              <a:spcBef>
                <a:spcPct val="0"/>
              </a:spcBef>
            </a:pPr>
            <a:r>
              <a:rPr lang="en-US" sz="1563" b="1">
                <a:solidFill>
                  <a:srgbClr val="211F1C"/>
                </a:solidFill>
                <a:latin typeface="Nunito Sans Expanded Bold"/>
                <a:ea typeface="Nunito Sans Expanded Bold"/>
                <a:cs typeface="Nunito Sans Expanded Bold"/>
                <a:sym typeface="Nunito Sans Expanded Bold"/>
              </a:rPr>
              <a:t>220K</a:t>
            </a:r>
            <a:r>
              <a:rPr lang="en-US" sz="1563">
                <a:solidFill>
                  <a:srgbClr val="211F1C"/>
                </a:solidFill>
                <a:latin typeface="Nunito Sans Expanded"/>
                <a:ea typeface="Nunito Sans Expanded"/>
                <a:cs typeface="Nunito Sans Expanded"/>
                <a:sym typeface="Nunito Sans Expanded"/>
              </a:rPr>
              <a:t> VIEWS</a:t>
            </a:r>
          </a:p>
        </p:txBody>
      </p:sp>
      <p:sp>
        <p:nvSpPr>
          <p:cNvPr id="37" name="TextBox 37"/>
          <p:cNvSpPr txBox="1"/>
          <p:nvPr/>
        </p:nvSpPr>
        <p:spPr>
          <a:xfrm>
            <a:off x="14399750" y="3278891"/>
            <a:ext cx="2768334" cy="270221"/>
          </a:xfrm>
          <a:prstGeom prst="rect">
            <a:avLst/>
          </a:prstGeom>
        </p:spPr>
        <p:txBody>
          <a:bodyPr lIns="0" tIns="0" rIns="0" bIns="0" rtlCol="0" anchor="t">
            <a:spAutoFit/>
          </a:bodyPr>
          <a:lstStyle/>
          <a:p>
            <a:pPr marL="0" lvl="0" indent="0" algn="l">
              <a:lnSpc>
                <a:spcPts val="2299"/>
              </a:lnSpc>
              <a:spcBef>
                <a:spcPct val="0"/>
              </a:spcBef>
            </a:pPr>
            <a:r>
              <a:rPr lang="en-US" sz="1563" b="1">
                <a:solidFill>
                  <a:srgbClr val="211F1C"/>
                </a:solidFill>
                <a:latin typeface="Nunito Sans Expanded Bold"/>
                <a:ea typeface="Nunito Sans Expanded Bold"/>
                <a:cs typeface="Nunito Sans Expanded Bold"/>
                <a:sym typeface="Nunito Sans Expanded Bold"/>
              </a:rPr>
              <a:t>6453</a:t>
            </a:r>
            <a:r>
              <a:rPr lang="en-US" sz="1563">
                <a:solidFill>
                  <a:srgbClr val="211F1C"/>
                </a:solidFill>
                <a:latin typeface="Nunito Sans Expanded"/>
                <a:ea typeface="Nunito Sans Expanded"/>
                <a:cs typeface="Nunito Sans Expanded"/>
                <a:sym typeface="Nunito Sans Expanded"/>
              </a:rPr>
              <a:t> FOLLOWERS</a:t>
            </a:r>
          </a:p>
        </p:txBody>
      </p:sp>
      <p:sp>
        <p:nvSpPr>
          <p:cNvPr id="38" name="TextBox 38"/>
          <p:cNvSpPr txBox="1"/>
          <p:nvPr/>
        </p:nvSpPr>
        <p:spPr>
          <a:xfrm>
            <a:off x="14399750" y="8130266"/>
            <a:ext cx="2768334" cy="270221"/>
          </a:xfrm>
          <a:prstGeom prst="rect">
            <a:avLst/>
          </a:prstGeom>
        </p:spPr>
        <p:txBody>
          <a:bodyPr lIns="0" tIns="0" rIns="0" bIns="0" rtlCol="0" anchor="t">
            <a:spAutoFit/>
          </a:bodyPr>
          <a:lstStyle/>
          <a:p>
            <a:pPr marL="0" lvl="0" indent="0" algn="l">
              <a:lnSpc>
                <a:spcPts val="2299"/>
              </a:lnSpc>
              <a:spcBef>
                <a:spcPct val="0"/>
              </a:spcBef>
            </a:pPr>
            <a:r>
              <a:rPr lang="en-US" sz="1563" b="1">
                <a:solidFill>
                  <a:srgbClr val="211F1C"/>
                </a:solidFill>
                <a:latin typeface="Nunito Sans Expanded Bold"/>
                <a:ea typeface="Nunito Sans Expanded Bold"/>
                <a:cs typeface="Nunito Sans Expanded Bold"/>
                <a:sym typeface="Nunito Sans Expanded Bold"/>
              </a:rPr>
              <a:t>10K</a:t>
            </a:r>
            <a:r>
              <a:rPr lang="en-US" sz="1563">
                <a:solidFill>
                  <a:srgbClr val="211F1C"/>
                </a:solidFill>
                <a:latin typeface="Nunito Sans Expanded"/>
                <a:ea typeface="Nunito Sans Expanded"/>
                <a:cs typeface="Nunito Sans Expanded"/>
                <a:sym typeface="Nunito Sans Expanded"/>
              </a:rPr>
              <a:t> FOLLOWERS</a:t>
            </a:r>
          </a:p>
        </p:txBody>
      </p:sp>
      <p:sp>
        <p:nvSpPr>
          <p:cNvPr id="39" name="TextBox 39"/>
          <p:cNvSpPr txBox="1"/>
          <p:nvPr/>
        </p:nvSpPr>
        <p:spPr>
          <a:xfrm>
            <a:off x="14399750" y="2488649"/>
            <a:ext cx="2768334" cy="270221"/>
          </a:xfrm>
          <a:prstGeom prst="rect">
            <a:avLst/>
          </a:prstGeom>
        </p:spPr>
        <p:txBody>
          <a:bodyPr lIns="0" tIns="0" rIns="0" bIns="0" rtlCol="0" anchor="t">
            <a:spAutoFit/>
          </a:bodyPr>
          <a:lstStyle/>
          <a:p>
            <a:pPr marL="0" lvl="0" indent="0" algn="l">
              <a:lnSpc>
                <a:spcPts val="2299"/>
              </a:lnSpc>
              <a:spcBef>
                <a:spcPct val="0"/>
              </a:spcBef>
            </a:pPr>
            <a:r>
              <a:rPr lang="en-US" sz="1563" b="1" u="none" strike="noStrike">
                <a:solidFill>
                  <a:srgbClr val="211F1C"/>
                </a:solidFill>
                <a:latin typeface="Nunito Sans Expanded Bold"/>
                <a:ea typeface="Nunito Sans Expanded Bold"/>
                <a:cs typeface="Nunito Sans Expanded Bold"/>
                <a:sym typeface="Nunito Sans Expanded Bold"/>
              </a:rPr>
              <a:t>2460</a:t>
            </a:r>
            <a:r>
              <a:rPr lang="en-US" sz="1563" u="none" strike="noStrike">
                <a:solidFill>
                  <a:srgbClr val="211F1C"/>
                </a:solidFill>
                <a:latin typeface="Nunito Sans Expanded"/>
                <a:ea typeface="Nunito Sans Expanded"/>
                <a:cs typeface="Nunito Sans Expanded"/>
                <a:sym typeface="Nunito Sans Expanded"/>
              </a:rPr>
              <a:t> SHARES</a:t>
            </a:r>
          </a:p>
        </p:txBody>
      </p:sp>
      <p:sp>
        <p:nvSpPr>
          <p:cNvPr id="40" name="TextBox 40"/>
          <p:cNvSpPr txBox="1"/>
          <p:nvPr/>
        </p:nvSpPr>
        <p:spPr>
          <a:xfrm>
            <a:off x="14399750" y="7340024"/>
            <a:ext cx="2768334" cy="270221"/>
          </a:xfrm>
          <a:prstGeom prst="rect">
            <a:avLst/>
          </a:prstGeom>
        </p:spPr>
        <p:txBody>
          <a:bodyPr lIns="0" tIns="0" rIns="0" bIns="0" rtlCol="0" anchor="t">
            <a:spAutoFit/>
          </a:bodyPr>
          <a:lstStyle/>
          <a:p>
            <a:pPr marL="0" lvl="0" indent="0" algn="l">
              <a:lnSpc>
                <a:spcPts val="2299"/>
              </a:lnSpc>
              <a:spcBef>
                <a:spcPct val="0"/>
              </a:spcBef>
            </a:pPr>
            <a:r>
              <a:rPr lang="en-US" sz="1563" b="1">
                <a:solidFill>
                  <a:srgbClr val="211F1C"/>
                </a:solidFill>
                <a:latin typeface="Nunito Sans Expanded Bold"/>
                <a:ea typeface="Nunito Sans Expanded Bold"/>
                <a:cs typeface="Nunito Sans Expanded Bold"/>
                <a:sym typeface="Nunito Sans Expanded Bold"/>
              </a:rPr>
              <a:t>4000</a:t>
            </a:r>
            <a:r>
              <a:rPr lang="en-US" sz="1563" u="none" strike="noStrike">
                <a:solidFill>
                  <a:srgbClr val="211F1C"/>
                </a:solidFill>
                <a:latin typeface="Nunito Sans Expanded"/>
                <a:ea typeface="Nunito Sans Expanded"/>
                <a:cs typeface="Nunito Sans Expanded"/>
                <a:sym typeface="Nunito Sans Expanded"/>
              </a:rPr>
              <a:t> SHARES</a:t>
            </a:r>
          </a:p>
        </p:txBody>
      </p:sp>
      <p:sp>
        <p:nvSpPr>
          <p:cNvPr id="41" name="TextBox 41"/>
          <p:cNvSpPr txBox="1"/>
          <p:nvPr/>
        </p:nvSpPr>
        <p:spPr>
          <a:xfrm>
            <a:off x="14387699" y="1698407"/>
            <a:ext cx="2780385" cy="270221"/>
          </a:xfrm>
          <a:prstGeom prst="rect">
            <a:avLst/>
          </a:prstGeom>
        </p:spPr>
        <p:txBody>
          <a:bodyPr lIns="0" tIns="0" rIns="0" bIns="0" rtlCol="0" anchor="t">
            <a:spAutoFit/>
          </a:bodyPr>
          <a:lstStyle/>
          <a:p>
            <a:pPr marL="0" lvl="0" indent="0" algn="l">
              <a:lnSpc>
                <a:spcPts val="2299"/>
              </a:lnSpc>
              <a:spcBef>
                <a:spcPct val="0"/>
              </a:spcBef>
            </a:pPr>
            <a:r>
              <a:rPr lang="en-US" sz="1563" b="1" u="none" strike="noStrike">
                <a:solidFill>
                  <a:srgbClr val="211F1C"/>
                </a:solidFill>
                <a:latin typeface="Nunito Sans Expanded Bold"/>
                <a:ea typeface="Nunito Sans Expanded Bold"/>
                <a:cs typeface="Nunito Sans Expanded Bold"/>
                <a:sym typeface="Nunito Sans Expanded Bold"/>
              </a:rPr>
              <a:t>345</a:t>
            </a:r>
            <a:r>
              <a:rPr lang="en-US" sz="1563" u="none" strike="noStrike">
                <a:solidFill>
                  <a:srgbClr val="211F1C"/>
                </a:solidFill>
                <a:latin typeface="Nunito Sans Expanded"/>
                <a:ea typeface="Nunito Sans Expanded"/>
                <a:cs typeface="Nunito Sans Expanded"/>
                <a:sym typeface="Nunito Sans Expanded"/>
              </a:rPr>
              <a:t> FORWARDS</a:t>
            </a:r>
          </a:p>
        </p:txBody>
      </p:sp>
      <p:sp>
        <p:nvSpPr>
          <p:cNvPr id="42" name="TextBox 42"/>
          <p:cNvSpPr txBox="1"/>
          <p:nvPr/>
        </p:nvSpPr>
        <p:spPr>
          <a:xfrm>
            <a:off x="14387699" y="6549782"/>
            <a:ext cx="2780385" cy="270221"/>
          </a:xfrm>
          <a:prstGeom prst="rect">
            <a:avLst/>
          </a:prstGeom>
        </p:spPr>
        <p:txBody>
          <a:bodyPr lIns="0" tIns="0" rIns="0" bIns="0" rtlCol="0" anchor="t">
            <a:spAutoFit/>
          </a:bodyPr>
          <a:lstStyle/>
          <a:p>
            <a:pPr marL="0" lvl="0" indent="0" algn="l">
              <a:lnSpc>
                <a:spcPts val="2299"/>
              </a:lnSpc>
              <a:spcBef>
                <a:spcPct val="0"/>
              </a:spcBef>
            </a:pPr>
            <a:r>
              <a:rPr lang="en-US" sz="1563" b="1">
                <a:solidFill>
                  <a:srgbClr val="211F1C"/>
                </a:solidFill>
                <a:latin typeface="Nunito Sans Expanded Bold"/>
                <a:ea typeface="Nunito Sans Expanded Bold"/>
                <a:cs typeface="Nunito Sans Expanded Bold"/>
                <a:sym typeface="Nunito Sans Expanded Bold"/>
              </a:rPr>
              <a:t>500</a:t>
            </a:r>
            <a:r>
              <a:rPr lang="en-US" sz="1563" u="none" strike="noStrike">
                <a:solidFill>
                  <a:srgbClr val="211F1C"/>
                </a:solidFill>
                <a:latin typeface="Nunito Sans Expanded"/>
                <a:ea typeface="Nunito Sans Expanded"/>
                <a:cs typeface="Nunito Sans Expanded"/>
                <a:sym typeface="Nunito Sans Expanded"/>
              </a:rPr>
              <a:t> FORWARDS</a:t>
            </a:r>
          </a:p>
        </p:txBody>
      </p:sp>
      <p:sp>
        <p:nvSpPr>
          <p:cNvPr id="43" name="TextBox 43"/>
          <p:cNvSpPr txBox="1"/>
          <p:nvPr/>
        </p:nvSpPr>
        <p:spPr>
          <a:xfrm>
            <a:off x="778711" y="674483"/>
            <a:ext cx="8334375" cy="3245205"/>
          </a:xfrm>
          <a:prstGeom prst="rect">
            <a:avLst/>
          </a:prstGeom>
        </p:spPr>
        <p:txBody>
          <a:bodyPr lIns="0" tIns="0" rIns="0" bIns="0" rtlCol="0" anchor="t">
            <a:spAutoFit/>
          </a:bodyPr>
          <a:lstStyle/>
          <a:p>
            <a:pPr algn="l">
              <a:lnSpc>
                <a:spcPts val="8475"/>
              </a:lnSpc>
            </a:pPr>
            <a:r>
              <a:rPr lang="en-US" sz="8392">
                <a:solidFill>
                  <a:srgbClr val="211F1C"/>
                </a:solidFill>
                <a:latin typeface="Anton"/>
                <a:ea typeface="Anton"/>
                <a:cs typeface="Anton"/>
                <a:sym typeface="Anton"/>
              </a:rPr>
              <a:t>KEY FACTORS INFLUENCING ALGORITHMS</a:t>
            </a:r>
          </a:p>
        </p:txBody>
      </p:sp>
      <p:sp>
        <p:nvSpPr>
          <p:cNvPr id="44" name="TextBox 44"/>
          <p:cNvSpPr txBox="1"/>
          <p:nvPr/>
        </p:nvSpPr>
        <p:spPr>
          <a:xfrm>
            <a:off x="778711" y="4279748"/>
            <a:ext cx="6197568" cy="1210437"/>
          </a:xfrm>
          <a:prstGeom prst="rect">
            <a:avLst/>
          </a:prstGeom>
        </p:spPr>
        <p:txBody>
          <a:bodyPr lIns="0" tIns="0" rIns="0" bIns="0" rtlCol="0" anchor="t">
            <a:spAutoFit/>
          </a:bodyPr>
          <a:lstStyle/>
          <a:p>
            <a:pPr marL="0" lvl="0" indent="0" algn="l">
              <a:lnSpc>
                <a:spcPts val="3233"/>
              </a:lnSpc>
              <a:spcBef>
                <a:spcPct val="0"/>
              </a:spcBef>
            </a:pPr>
            <a:r>
              <a:rPr lang="en-US" sz="2199" b="1">
                <a:solidFill>
                  <a:srgbClr val="211F1C"/>
                </a:solidFill>
                <a:latin typeface="Roboto Mono Bold"/>
                <a:ea typeface="Roboto Mono Bold"/>
                <a:cs typeface="Roboto Mono Bold"/>
                <a:sym typeface="Roboto Mono Bold"/>
              </a:rPr>
              <a:t>E</a:t>
            </a:r>
            <a:r>
              <a:rPr lang="en-US" sz="2199" b="1" u="none" strike="noStrike">
                <a:solidFill>
                  <a:srgbClr val="211F1C"/>
                </a:solidFill>
                <a:latin typeface="Roboto Mono Bold"/>
                <a:ea typeface="Roboto Mono Bold"/>
                <a:cs typeface="Roboto Mono Bold"/>
                <a:sym typeface="Roboto Mono Bold"/>
              </a:rPr>
              <a:t>ngagement</a:t>
            </a:r>
            <a:r>
              <a:rPr lang="en-US" sz="2199" u="none" strike="noStrike">
                <a:solidFill>
                  <a:srgbClr val="211F1C"/>
                </a:solidFill>
                <a:latin typeface="Roboto Mono"/>
                <a:ea typeface="Roboto Mono"/>
                <a:cs typeface="Roboto Mono"/>
                <a:sym typeface="Roboto Mono"/>
              </a:rPr>
              <a:t>: Likes, comments, shares, watch time.</a:t>
            </a:r>
          </a:p>
          <a:p>
            <a:pPr marL="0" lvl="0" indent="0" algn="l">
              <a:lnSpc>
                <a:spcPts val="3233"/>
              </a:lnSpc>
              <a:spcBef>
                <a:spcPct val="0"/>
              </a:spcBef>
            </a:pPr>
            <a:endParaRPr lang="en-US" sz="2199" u="none" strike="noStrike">
              <a:solidFill>
                <a:srgbClr val="211F1C"/>
              </a:solidFill>
              <a:latin typeface="Roboto Mono"/>
              <a:ea typeface="Roboto Mono"/>
              <a:cs typeface="Roboto Mono"/>
              <a:sym typeface="Roboto Mono"/>
            </a:endParaRPr>
          </a:p>
        </p:txBody>
      </p:sp>
      <p:sp>
        <p:nvSpPr>
          <p:cNvPr id="45" name="TextBox 45"/>
          <p:cNvSpPr txBox="1"/>
          <p:nvPr/>
        </p:nvSpPr>
        <p:spPr>
          <a:xfrm>
            <a:off x="809625" y="5433035"/>
            <a:ext cx="6197568" cy="800862"/>
          </a:xfrm>
          <a:prstGeom prst="rect">
            <a:avLst/>
          </a:prstGeom>
        </p:spPr>
        <p:txBody>
          <a:bodyPr lIns="0" tIns="0" rIns="0" bIns="0" rtlCol="0" anchor="t">
            <a:spAutoFit/>
          </a:bodyPr>
          <a:lstStyle/>
          <a:p>
            <a:pPr marL="0" lvl="0" indent="0" algn="l">
              <a:lnSpc>
                <a:spcPts val="3233"/>
              </a:lnSpc>
              <a:spcBef>
                <a:spcPct val="0"/>
              </a:spcBef>
            </a:pPr>
            <a:r>
              <a:rPr lang="en-US" sz="2199" b="1">
                <a:solidFill>
                  <a:srgbClr val="211F1C"/>
                </a:solidFill>
                <a:latin typeface="Roboto Mono Bold"/>
                <a:ea typeface="Roboto Mono Bold"/>
                <a:cs typeface="Roboto Mono Bold"/>
                <a:sym typeface="Roboto Mono Bold"/>
              </a:rPr>
              <a:t>R</a:t>
            </a:r>
            <a:r>
              <a:rPr lang="en-US" sz="2199" b="1" u="none" strike="noStrike">
                <a:solidFill>
                  <a:srgbClr val="211F1C"/>
                </a:solidFill>
                <a:latin typeface="Roboto Mono Bold"/>
                <a:ea typeface="Roboto Mono Bold"/>
                <a:cs typeface="Roboto Mono Bold"/>
                <a:sym typeface="Roboto Mono Bold"/>
              </a:rPr>
              <a:t>elevance</a:t>
            </a:r>
            <a:r>
              <a:rPr lang="en-US" sz="2199" u="none" strike="noStrike">
                <a:solidFill>
                  <a:srgbClr val="211F1C"/>
                </a:solidFill>
                <a:latin typeface="Roboto Mono"/>
                <a:ea typeface="Roboto Mono"/>
                <a:cs typeface="Roboto Mono"/>
                <a:sym typeface="Roboto Mono"/>
              </a:rPr>
              <a:t>: How closely the content matches user interests.</a:t>
            </a:r>
          </a:p>
        </p:txBody>
      </p:sp>
      <p:sp>
        <p:nvSpPr>
          <p:cNvPr id="46" name="TextBox 46"/>
          <p:cNvSpPr txBox="1"/>
          <p:nvPr/>
        </p:nvSpPr>
        <p:spPr>
          <a:xfrm>
            <a:off x="809625" y="6577262"/>
            <a:ext cx="6197568" cy="800862"/>
          </a:xfrm>
          <a:prstGeom prst="rect">
            <a:avLst/>
          </a:prstGeom>
        </p:spPr>
        <p:txBody>
          <a:bodyPr lIns="0" tIns="0" rIns="0" bIns="0" rtlCol="0" anchor="t">
            <a:spAutoFit/>
          </a:bodyPr>
          <a:lstStyle/>
          <a:p>
            <a:pPr marL="0" lvl="0" indent="0" algn="l">
              <a:lnSpc>
                <a:spcPts val="3233"/>
              </a:lnSpc>
              <a:spcBef>
                <a:spcPct val="0"/>
              </a:spcBef>
            </a:pPr>
            <a:r>
              <a:rPr lang="en-US" sz="2199" b="1">
                <a:solidFill>
                  <a:srgbClr val="211F1C"/>
                </a:solidFill>
                <a:latin typeface="Roboto Mono Bold"/>
                <a:ea typeface="Roboto Mono Bold"/>
                <a:cs typeface="Roboto Mono Bold"/>
                <a:sym typeface="Roboto Mono Bold"/>
              </a:rPr>
              <a:t>R</a:t>
            </a:r>
            <a:r>
              <a:rPr lang="en-US" sz="2199" b="1" u="none" strike="noStrike">
                <a:solidFill>
                  <a:srgbClr val="211F1C"/>
                </a:solidFill>
                <a:latin typeface="Roboto Mono Bold"/>
                <a:ea typeface="Roboto Mono Bold"/>
                <a:cs typeface="Roboto Mono Bold"/>
                <a:sym typeface="Roboto Mono Bold"/>
              </a:rPr>
              <a:t>ecency</a:t>
            </a:r>
            <a:r>
              <a:rPr lang="en-US" sz="2199" u="none" strike="noStrike">
                <a:solidFill>
                  <a:srgbClr val="211F1C"/>
                </a:solidFill>
                <a:latin typeface="Roboto Mono"/>
                <a:ea typeface="Roboto Mono"/>
                <a:cs typeface="Roboto Mono"/>
                <a:sym typeface="Roboto Mono"/>
              </a:rPr>
              <a:t>: Newer posts often rank higher than old ones.</a:t>
            </a:r>
          </a:p>
        </p:txBody>
      </p:sp>
      <p:sp>
        <p:nvSpPr>
          <p:cNvPr id="47" name="TextBox 47"/>
          <p:cNvSpPr txBox="1"/>
          <p:nvPr/>
        </p:nvSpPr>
        <p:spPr>
          <a:xfrm>
            <a:off x="809625" y="7628065"/>
            <a:ext cx="6197568" cy="1210437"/>
          </a:xfrm>
          <a:prstGeom prst="rect">
            <a:avLst/>
          </a:prstGeom>
        </p:spPr>
        <p:txBody>
          <a:bodyPr lIns="0" tIns="0" rIns="0" bIns="0" rtlCol="0" anchor="t">
            <a:spAutoFit/>
          </a:bodyPr>
          <a:lstStyle/>
          <a:p>
            <a:pPr marL="0" lvl="0" indent="0" algn="l">
              <a:lnSpc>
                <a:spcPts val="3233"/>
              </a:lnSpc>
              <a:spcBef>
                <a:spcPct val="0"/>
              </a:spcBef>
            </a:pPr>
            <a:r>
              <a:rPr lang="en-US" sz="2199" b="1">
                <a:solidFill>
                  <a:srgbClr val="211F1C"/>
                </a:solidFill>
                <a:latin typeface="Roboto Mono Bold"/>
                <a:ea typeface="Roboto Mono Bold"/>
                <a:cs typeface="Roboto Mono Bold"/>
                <a:sym typeface="Roboto Mono Bold"/>
              </a:rPr>
              <a:t>R</a:t>
            </a:r>
            <a:r>
              <a:rPr lang="en-US" sz="2199" b="1" u="none" strike="noStrike">
                <a:solidFill>
                  <a:srgbClr val="211F1C"/>
                </a:solidFill>
                <a:latin typeface="Roboto Mono Bold"/>
                <a:ea typeface="Roboto Mono Bold"/>
                <a:cs typeface="Roboto Mono Bold"/>
                <a:sym typeface="Roboto Mono Bold"/>
              </a:rPr>
              <a:t>elationships</a:t>
            </a:r>
            <a:r>
              <a:rPr lang="en-US" sz="2199" u="none" strike="noStrike">
                <a:solidFill>
                  <a:srgbClr val="211F1C"/>
                </a:solidFill>
                <a:latin typeface="Roboto Mono"/>
                <a:ea typeface="Roboto Mono"/>
                <a:cs typeface="Roboto Mono"/>
                <a:sym typeface="Roboto Mono"/>
              </a:rPr>
              <a:t>: Posts from friends/followed accounts are prioritized.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4503442" y="638734"/>
            <a:ext cx="4119990" cy="9009533"/>
            <a:chOff x="0" y="0"/>
            <a:chExt cx="1314242" cy="2873964"/>
          </a:xfrm>
        </p:grpSpPr>
        <p:sp>
          <p:nvSpPr>
            <p:cNvPr id="6" name="Freeform 6"/>
            <p:cNvSpPr/>
            <p:nvPr/>
          </p:nvSpPr>
          <p:spPr>
            <a:xfrm>
              <a:off x="0" y="0"/>
              <a:ext cx="1314242" cy="2873964"/>
            </a:xfrm>
            <a:custGeom>
              <a:avLst/>
              <a:gdLst/>
              <a:ahLst/>
              <a:cxnLst/>
              <a:rect l="l" t="t" r="r" b="b"/>
              <a:pathLst>
                <a:path w="1314242" h="2873964">
                  <a:moveTo>
                    <a:pt x="67648" y="0"/>
                  </a:moveTo>
                  <a:lnTo>
                    <a:pt x="1246594" y="0"/>
                  </a:lnTo>
                  <a:cubicBezTo>
                    <a:pt x="1283955" y="0"/>
                    <a:pt x="1314242" y="30287"/>
                    <a:pt x="1314242" y="67648"/>
                  </a:cubicBezTo>
                  <a:lnTo>
                    <a:pt x="1314242" y="2806316"/>
                  </a:lnTo>
                  <a:cubicBezTo>
                    <a:pt x="1314242" y="2843677"/>
                    <a:pt x="1283955" y="2873964"/>
                    <a:pt x="1246594" y="2873964"/>
                  </a:cubicBezTo>
                  <a:lnTo>
                    <a:pt x="67648" y="2873964"/>
                  </a:lnTo>
                  <a:cubicBezTo>
                    <a:pt x="30287" y="2873964"/>
                    <a:pt x="0" y="2843677"/>
                    <a:pt x="0" y="2806316"/>
                  </a:cubicBezTo>
                  <a:lnTo>
                    <a:pt x="0" y="67648"/>
                  </a:lnTo>
                  <a:cubicBezTo>
                    <a:pt x="0" y="30287"/>
                    <a:pt x="30287" y="0"/>
                    <a:pt x="67648" y="0"/>
                  </a:cubicBezTo>
                  <a:close/>
                </a:path>
              </a:pathLst>
            </a:custGeom>
            <a:solidFill>
              <a:srgbClr val="F1F1F1"/>
            </a:solidFill>
            <a:ln w="19050" cap="rnd">
              <a:solidFill>
                <a:srgbClr val="000000"/>
              </a:solidFill>
              <a:prstDash val="solid"/>
              <a:round/>
            </a:ln>
          </p:spPr>
          <p:txBody>
            <a:bodyPr/>
            <a:lstStyle/>
            <a:p>
              <a:endParaRPr lang="en-US"/>
            </a:p>
          </p:txBody>
        </p:sp>
        <p:sp>
          <p:nvSpPr>
            <p:cNvPr id="7" name="TextBox 7"/>
            <p:cNvSpPr txBox="1"/>
            <p:nvPr/>
          </p:nvSpPr>
          <p:spPr>
            <a:xfrm>
              <a:off x="0" y="-38100"/>
              <a:ext cx="1314242" cy="2912064"/>
            </a:xfrm>
            <a:prstGeom prst="rect">
              <a:avLst/>
            </a:prstGeom>
          </p:spPr>
          <p:txBody>
            <a:bodyPr lIns="50800" tIns="50800" rIns="50800" bIns="50800" rtlCol="0" anchor="ctr"/>
            <a:lstStyle/>
            <a:p>
              <a:pPr algn="ctr">
                <a:lnSpc>
                  <a:spcPts val="2116"/>
                </a:lnSpc>
              </a:pPr>
              <a:endParaRPr/>
            </a:p>
          </p:txBody>
        </p:sp>
      </p:grpSp>
      <p:grpSp>
        <p:nvGrpSpPr>
          <p:cNvPr id="8" name="Group 8"/>
          <p:cNvGrpSpPr/>
          <p:nvPr/>
        </p:nvGrpSpPr>
        <p:grpSpPr>
          <a:xfrm>
            <a:off x="9166357" y="638734"/>
            <a:ext cx="3939958" cy="9009533"/>
            <a:chOff x="0" y="0"/>
            <a:chExt cx="1256813" cy="2873964"/>
          </a:xfrm>
        </p:grpSpPr>
        <p:sp>
          <p:nvSpPr>
            <p:cNvPr id="9" name="Freeform 9"/>
            <p:cNvSpPr/>
            <p:nvPr/>
          </p:nvSpPr>
          <p:spPr>
            <a:xfrm>
              <a:off x="0" y="0"/>
              <a:ext cx="1256813" cy="2873964"/>
            </a:xfrm>
            <a:custGeom>
              <a:avLst/>
              <a:gdLst/>
              <a:ahLst/>
              <a:cxnLst/>
              <a:rect l="l" t="t" r="r" b="b"/>
              <a:pathLst>
                <a:path w="1256813" h="2873964">
                  <a:moveTo>
                    <a:pt x="70739" y="0"/>
                  </a:moveTo>
                  <a:lnTo>
                    <a:pt x="1186074" y="0"/>
                  </a:lnTo>
                  <a:cubicBezTo>
                    <a:pt x="1225142" y="0"/>
                    <a:pt x="1256813" y="31671"/>
                    <a:pt x="1256813" y="70739"/>
                  </a:cubicBezTo>
                  <a:lnTo>
                    <a:pt x="1256813" y="2803225"/>
                  </a:lnTo>
                  <a:cubicBezTo>
                    <a:pt x="1256813" y="2821986"/>
                    <a:pt x="1249360" y="2839979"/>
                    <a:pt x="1236094" y="2853245"/>
                  </a:cubicBezTo>
                  <a:cubicBezTo>
                    <a:pt x="1222828" y="2866511"/>
                    <a:pt x="1204835" y="2873964"/>
                    <a:pt x="1186074" y="2873964"/>
                  </a:cubicBezTo>
                  <a:lnTo>
                    <a:pt x="70739" y="2873964"/>
                  </a:lnTo>
                  <a:cubicBezTo>
                    <a:pt x="31671" y="2873964"/>
                    <a:pt x="0" y="2842293"/>
                    <a:pt x="0" y="2803225"/>
                  </a:cubicBezTo>
                  <a:lnTo>
                    <a:pt x="0" y="70739"/>
                  </a:lnTo>
                  <a:cubicBezTo>
                    <a:pt x="0" y="31671"/>
                    <a:pt x="31671" y="0"/>
                    <a:pt x="70739" y="0"/>
                  </a:cubicBezTo>
                  <a:close/>
                </a:path>
              </a:pathLst>
            </a:custGeom>
            <a:solidFill>
              <a:srgbClr val="F1F1F1"/>
            </a:solidFill>
            <a:ln w="19050" cap="rnd">
              <a:solidFill>
                <a:srgbClr val="000000"/>
              </a:solidFill>
              <a:prstDash val="solid"/>
              <a:round/>
            </a:ln>
          </p:spPr>
          <p:txBody>
            <a:bodyPr/>
            <a:lstStyle/>
            <a:p>
              <a:endParaRPr lang="en-US"/>
            </a:p>
          </p:txBody>
        </p:sp>
        <p:sp>
          <p:nvSpPr>
            <p:cNvPr id="10" name="TextBox 10"/>
            <p:cNvSpPr txBox="1"/>
            <p:nvPr/>
          </p:nvSpPr>
          <p:spPr>
            <a:xfrm>
              <a:off x="0" y="-38100"/>
              <a:ext cx="1256813" cy="2912064"/>
            </a:xfrm>
            <a:prstGeom prst="rect">
              <a:avLst/>
            </a:prstGeom>
          </p:spPr>
          <p:txBody>
            <a:bodyPr lIns="50800" tIns="50800" rIns="50800" bIns="50800" rtlCol="0" anchor="ctr"/>
            <a:lstStyle/>
            <a:p>
              <a:pPr algn="ctr">
                <a:lnSpc>
                  <a:spcPts val="2116"/>
                </a:lnSpc>
              </a:pPr>
              <a:endParaRPr/>
            </a:p>
          </p:txBody>
        </p:sp>
      </p:grpSp>
      <p:grpSp>
        <p:nvGrpSpPr>
          <p:cNvPr id="11" name="Group 11"/>
          <p:cNvGrpSpPr/>
          <p:nvPr/>
        </p:nvGrpSpPr>
        <p:grpSpPr>
          <a:xfrm>
            <a:off x="13488931" y="638734"/>
            <a:ext cx="3989444" cy="9009533"/>
            <a:chOff x="0" y="0"/>
            <a:chExt cx="1272599" cy="2873964"/>
          </a:xfrm>
        </p:grpSpPr>
        <p:sp>
          <p:nvSpPr>
            <p:cNvPr id="12" name="Freeform 12"/>
            <p:cNvSpPr/>
            <p:nvPr/>
          </p:nvSpPr>
          <p:spPr>
            <a:xfrm>
              <a:off x="0" y="0"/>
              <a:ext cx="1272599" cy="2873964"/>
            </a:xfrm>
            <a:custGeom>
              <a:avLst/>
              <a:gdLst/>
              <a:ahLst/>
              <a:cxnLst/>
              <a:rect l="l" t="t" r="r" b="b"/>
              <a:pathLst>
                <a:path w="1272599" h="2873964">
                  <a:moveTo>
                    <a:pt x="69862" y="0"/>
                  </a:moveTo>
                  <a:lnTo>
                    <a:pt x="1202737" y="0"/>
                  </a:lnTo>
                  <a:cubicBezTo>
                    <a:pt x="1241320" y="0"/>
                    <a:pt x="1272599" y="31278"/>
                    <a:pt x="1272599" y="69862"/>
                  </a:cubicBezTo>
                  <a:lnTo>
                    <a:pt x="1272599" y="2804103"/>
                  </a:lnTo>
                  <a:cubicBezTo>
                    <a:pt x="1272599" y="2822631"/>
                    <a:pt x="1265238" y="2840401"/>
                    <a:pt x="1252137" y="2853502"/>
                  </a:cubicBezTo>
                  <a:cubicBezTo>
                    <a:pt x="1239035" y="2866604"/>
                    <a:pt x="1221265" y="2873964"/>
                    <a:pt x="1202737" y="2873964"/>
                  </a:cubicBezTo>
                  <a:lnTo>
                    <a:pt x="69862" y="2873964"/>
                  </a:lnTo>
                  <a:cubicBezTo>
                    <a:pt x="31278" y="2873964"/>
                    <a:pt x="0" y="2842686"/>
                    <a:pt x="0" y="2804103"/>
                  </a:cubicBezTo>
                  <a:lnTo>
                    <a:pt x="0" y="69862"/>
                  </a:lnTo>
                  <a:cubicBezTo>
                    <a:pt x="0" y="31278"/>
                    <a:pt x="31278" y="0"/>
                    <a:pt x="69862" y="0"/>
                  </a:cubicBezTo>
                  <a:close/>
                </a:path>
              </a:pathLst>
            </a:custGeom>
            <a:solidFill>
              <a:srgbClr val="F1F1F1"/>
            </a:solidFill>
            <a:ln w="19050" cap="rnd">
              <a:solidFill>
                <a:srgbClr val="000000"/>
              </a:solidFill>
              <a:prstDash val="solid"/>
              <a:round/>
            </a:ln>
          </p:spPr>
          <p:txBody>
            <a:bodyPr/>
            <a:lstStyle/>
            <a:p>
              <a:endParaRPr lang="en-US"/>
            </a:p>
          </p:txBody>
        </p:sp>
        <p:sp>
          <p:nvSpPr>
            <p:cNvPr id="13" name="TextBox 13"/>
            <p:cNvSpPr txBox="1"/>
            <p:nvPr/>
          </p:nvSpPr>
          <p:spPr>
            <a:xfrm>
              <a:off x="0" y="-38100"/>
              <a:ext cx="1272599" cy="2912064"/>
            </a:xfrm>
            <a:prstGeom prst="rect">
              <a:avLst/>
            </a:prstGeom>
          </p:spPr>
          <p:txBody>
            <a:bodyPr lIns="50800" tIns="50800" rIns="50800" bIns="50800" rtlCol="0" anchor="ctr"/>
            <a:lstStyle/>
            <a:p>
              <a:pPr algn="ctr">
                <a:lnSpc>
                  <a:spcPts val="2116"/>
                </a:lnSpc>
              </a:pPr>
              <a:endParaRPr/>
            </a:p>
          </p:txBody>
        </p:sp>
      </p:grpSp>
      <p:grpSp>
        <p:nvGrpSpPr>
          <p:cNvPr id="14" name="Group 14"/>
          <p:cNvGrpSpPr>
            <a:grpSpLocks noChangeAspect="1"/>
          </p:cNvGrpSpPr>
          <p:nvPr/>
        </p:nvGrpSpPr>
        <p:grpSpPr>
          <a:xfrm>
            <a:off x="5187547" y="1028700"/>
            <a:ext cx="2742228" cy="5936376"/>
            <a:chOff x="0" y="0"/>
            <a:chExt cx="4762500" cy="10309860"/>
          </a:xfrm>
        </p:grpSpPr>
        <p:sp>
          <p:nvSpPr>
            <p:cNvPr id="15" name="Freeform 15"/>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4"/>
              <a:stretch>
                <a:fillRect l="-113156" b="-1010"/>
              </a:stretch>
            </a:blipFill>
          </p:spPr>
          <p:txBody>
            <a:bodyPr/>
            <a:lstStyle/>
            <a:p>
              <a:endParaRPr lang="en-US"/>
            </a:p>
          </p:txBody>
        </p:sp>
      </p:grpSp>
      <p:grpSp>
        <p:nvGrpSpPr>
          <p:cNvPr id="16" name="Group 16"/>
          <p:cNvGrpSpPr>
            <a:grpSpLocks noChangeAspect="1"/>
          </p:cNvGrpSpPr>
          <p:nvPr/>
        </p:nvGrpSpPr>
        <p:grpSpPr>
          <a:xfrm>
            <a:off x="9804386" y="1028700"/>
            <a:ext cx="2831451" cy="6129525"/>
            <a:chOff x="0" y="0"/>
            <a:chExt cx="4762500" cy="10309860"/>
          </a:xfrm>
        </p:grpSpPr>
        <p:sp>
          <p:nvSpPr>
            <p:cNvPr id="17" name="Freeform 17"/>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5"/>
              <a:stretch>
                <a:fillRect l="-58240" r="-58240"/>
              </a:stretch>
            </a:blipFill>
          </p:spPr>
          <p:txBody>
            <a:bodyPr/>
            <a:lstStyle/>
            <a:p>
              <a:endParaRPr lang="en-US"/>
            </a:p>
          </p:txBody>
        </p:sp>
      </p:grpSp>
      <p:grpSp>
        <p:nvGrpSpPr>
          <p:cNvPr id="18" name="Group 18"/>
          <p:cNvGrpSpPr>
            <a:grpSpLocks noChangeAspect="1"/>
          </p:cNvGrpSpPr>
          <p:nvPr/>
        </p:nvGrpSpPr>
        <p:grpSpPr>
          <a:xfrm>
            <a:off x="14248095" y="1029744"/>
            <a:ext cx="2831451" cy="6129525"/>
            <a:chOff x="0" y="0"/>
            <a:chExt cx="4762500" cy="10309860"/>
          </a:xfrm>
        </p:grpSpPr>
        <p:sp>
          <p:nvSpPr>
            <p:cNvPr id="19" name="Freeform 19"/>
            <p:cNvSpPr/>
            <p:nvPr/>
          </p:nvSpPr>
          <p:spPr>
            <a:xfrm>
              <a:off x="0" y="0"/>
              <a:ext cx="4762500" cy="10309860"/>
            </a:xfrm>
            <a:custGeom>
              <a:avLst/>
              <a:gdLst/>
              <a:ahLst/>
              <a:cxnLst/>
              <a:rect l="l" t="t" r="r" b="b"/>
              <a:pathLst>
                <a:path w="4762500" h="1030986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6"/>
              <a:stretch>
                <a:fillRect l="-58240" r="-58239"/>
              </a:stretch>
            </a:blipFill>
          </p:spPr>
          <p:txBody>
            <a:bodyPr/>
            <a:lstStyle/>
            <a:p>
              <a:endParaRPr lang="en-US"/>
            </a:p>
          </p:txBody>
        </p:sp>
      </p:grpSp>
      <p:grpSp>
        <p:nvGrpSpPr>
          <p:cNvPr id="20" name="Group 20"/>
          <p:cNvGrpSpPr/>
          <p:nvPr/>
        </p:nvGrpSpPr>
        <p:grpSpPr>
          <a:xfrm>
            <a:off x="5187547" y="8995244"/>
            <a:ext cx="219954" cy="205452"/>
            <a:chOff x="0" y="0"/>
            <a:chExt cx="812800" cy="759208"/>
          </a:xfrm>
        </p:grpSpPr>
        <p:sp>
          <p:nvSpPr>
            <p:cNvPr id="21" name="Freeform 21"/>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22" name="TextBox 22"/>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23" name="Freeform 23"/>
          <p:cNvSpPr/>
          <p:nvPr/>
        </p:nvSpPr>
        <p:spPr>
          <a:xfrm>
            <a:off x="6063231" y="8998078"/>
            <a:ext cx="205452" cy="205452"/>
          </a:xfrm>
          <a:custGeom>
            <a:avLst/>
            <a:gdLst/>
            <a:ahLst/>
            <a:cxnLst/>
            <a:rect l="l" t="t" r="r" b="b"/>
            <a:pathLst>
              <a:path w="205452" h="205452">
                <a:moveTo>
                  <a:pt x="0" y="0"/>
                </a:moveTo>
                <a:lnTo>
                  <a:pt x="205452" y="0"/>
                </a:lnTo>
                <a:lnTo>
                  <a:pt x="205452" y="205452"/>
                </a:lnTo>
                <a:lnTo>
                  <a:pt x="0" y="205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a:off x="6925387" y="8998078"/>
            <a:ext cx="165482" cy="205452"/>
          </a:xfrm>
          <a:custGeom>
            <a:avLst/>
            <a:gdLst/>
            <a:ahLst/>
            <a:cxnLst/>
            <a:rect l="l" t="t" r="r" b="b"/>
            <a:pathLst>
              <a:path w="165482" h="205452">
                <a:moveTo>
                  <a:pt x="0" y="0"/>
                </a:moveTo>
                <a:lnTo>
                  <a:pt x="165482" y="0"/>
                </a:lnTo>
                <a:lnTo>
                  <a:pt x="165482" y="205452"/>
                </a:lnTo>
                <a:lnTo>
                  <a:pt x="0" y="2054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5" name="Group 25"/>
          <p:cNvGrpSpPr/>
          <p:nvPr/>
        </p:nvGrpSpPr>
        <p:grpSpPr>
          <a:xfrm>
            <a:off x="10156581" y="9024611"/>
            <a:ext cx="219954" cy="205452"/>
            <a:chOff x="0" y="0"/>
            <a:chExt cx="812800" cy="759208"/>
          </a:xfrm>
        </p:grpSpPr>
        <p:sp>
          <p:nvSpPr>
            <p:cNvPr id="26" name="Freeform 26"/>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27" name="TextBox 27"/>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28" name="Freeform 28"/>
          <p:cNvSpPr/>
          <p:nvPr/>
        </p:nvSpPr>
        <p:spPr>
          <a:xfrm>
            <a:off x="11117386" y="9024611"/>
            <a:ext cx="205452" cy="205452"/>
          </a:xfrm>
          <a:custGeom>
            <a:avLst/>
            <a:gdLst/>
            <a:ahLst/>
            <a:cxnLst/>
            <a:rect l="l" t="t" r="r" b="b"/>
            <a:pathLst>
              <a:path w="205452" h="205452">
                <a:moveTo>
                  <a:pt x="0" y="0"/>
                </a:moveTo>
                <a:lnTo>
                  <a:pt x="205452" y="0"/>
                </a:lnTo>
                <a:lnTo>
                  <a:pt x="205452" y="205452"/>
                </a:lnTo>
                <a:lnTo>
                  <a:pt x="0" y="205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9" name="Freeform 29"/>
          <p:cNvSpPr/>
          <p:nvPr/>
        </p:nvSpPr>
        <p:spPr>
          <a:xfrm>
            <a:off x="12067224" y="9024611"/>
            <a:ext cx="165482" cy="205452"/>
          </a:xfrm>
          <a:custGeom>
            <a:avLst/>
            <a:gdLst/>
            <a:ahLst/>
            <a:cxnLst/>
            <a:rect l="l" t="t" r="r" b="b"/>
            <a:pathLst>
              <a:path w="165482" h="205452">
                <a:moveTo>
                  <a:pt x="0" y="0"/>
                </a:moveTo>
                <a:lnTo>
                  <a:pt x="165482" y="0"/>
                </a:lnTo>
                <a:lnTo>
                  <a:pt x="165482" y="205452"/>
                </a:lnTo>
                <a:lnTo>
                  <a:pt x="0" y="2054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30" name="Group 30"/>
          <p:cNvGrpSpPr/>
          <p:nvPr/>
        </p:nvGrpSpPr>
        <p:grpSpPr>
          <a:xfrm>
            <a:off x="14241143" y="9024611"/>
            <a:ext cx="219954" cy="205452"/>
            <a:chOff x="0" y="0"/>
            <a:chExt cx="812800" cy="759208"/>
          </a:xfrm>
        </p:grpSpPr>
        <p:sp>
          <p:nvSpPr>
            <p:cNvPr id="31" name="Freeform 31"/>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32" name="TextBox 32"/>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33" name="Freeform 33"/>
          <p:cNvSpPr/>
          <p:nvPr/>
        </p:nvSpPr>
        <p:spPr>
          <a:xfrm>
            <a:off x="15201948" y="9024611"/>
            <a:ext cx="205452" cy="205452"/>
          </a:xfrm>
          <a:custGeom>
            <a:avLst/>
            <a:gdLst/>
            <a:ahLst/>
            <a:cxnLst/>
            <a:rect l="l" t="t" r="r" b="b"/>
            <a:pathLst>
              <a:path w="205452" h="205452">
                <a:moveTo>
                  <a:pt x="0" y="0"/>
                </a:moveTo>
                <a:lnTo>
                  <a:pt x="205452" y="0"/>
                </a:lnTo>
                <a:lnTo>
                  <a:pt x="205452" y="205452"/>
                </a:lnTo>
                <a:lnTo>
                  <a:pt x="0" y="205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4" name="Freeform 34"/>
          <p:cNvSpPr/>
          <p:nvPr/>
        </p:nvSpPr>
        <p:spPr>
          <a:xfrm>
            <a:off x="16151786" y="9024611"/>
            <a:ext cx="165482" cy="205452"/>
          </a:xfrm>
          <a:custGeom>
            <a:avLst/>
            <a:gdLst/>
            <a:ahLst/>
            <a:cxnLst/>
            <a:rect l="l" t="t" r="r" b="b"/>
            <a:pathLst>
              <a:path w="165482" h="205452">
                <a:moveTo>
                  <a:pt x="0" y="0"/>
                </a:moveTo>
                <a:lnTo>
                  <a:pt x="165482" y="0"/>
                </a:lnTo>
                <a:lnTo>
                  <a:pt x="165482" y="205452"/>
                </a:lnTo>
                <a:lnTo>
                  <a:pt x="0" y="2054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5" name="TextBox 35"/>
          <p:cNvSpPr txBox="1"/>
          <p:nvPr/>
        </p:nvSpPr>
        <p:spPr>
          <a:xfrm>
            <a:off x="5511302" y="8927777"/>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6" name="TextBox 36"/>
          <p:cNvSpPr txBox="1"/>
          <p:nvPr/>
        </p:nvSpPr>
        <p:spPr>
          <a:xfrm>
            <a:off x="6403990" y="8930611"/>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7" name="TextBox 37"/>
          <p:cNvSpPr txBox="1"/>
          <p:nvPr/>
        </p:nvSpPr>
        <p:spPr>
          <a:xfrm>
            <a:off x="7243056"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8" name="TextBox 38"/>
          <p:cNvSpPr txBox="1"/>
          <p:nvPr/>
        </p:nvSpPr>
        <p:spPr>
          <a:xfrm>
            <a:off x="10458725"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9" name="TextBox 39"/>
          <p:cNvSpPr txBox="1"/>
          <p:nvPr/>
        </p:nvSpPr>
        <p:spPr>
          <a:xfrm>
            <a:off x="11408563"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0" name="TextBox 40"/>
          <p:cNvSpPr txBox="1"/>
          <p:nvPr/>
        </p:nvSpPr>
        <p:spPr>
          <a:xfrm>
            <a:off x="12318431"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1" name="TextBox 41"/>
          <p:cNvSpPr txBox="1"/>
          <p:nvPr/>
        </p:nvSpPr>
        <p:spPr>
          <a:xfrm>
            <a:off x="14543287"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2" name="TextBox 42"/>
          <p:cNvSpPr txBox="1"/>
          <p:nvPr/>
        </p:nvSpPr>
        <p:spPr>
          <a:xfrm>
            <a:off x="15493125"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3" name="TextBox 43"/>
          <p:cNvSpPr txBox="1"/>
          <p:nvPr/>
        </p:nvSpPr>
        <p:spPr>
          <a:xfrm>
            <a:off x="16402993" y="8957144"/>
            <a:ext cx="368997" cy="302286"/>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44" name="TextBox 44"/>
          <p:cNvSpPr txBox="1"/>
          <p:nvPr/>
        </p:nvSpPr>
        <p:spPr>
          <a:xfrm>
            <a:off x="469114" y="3580162"/>
            <a:ext cx="4938387" cy="3279075"/>
          </a:xfrm>
          <a:prstGeom prst="rect">
            <a:avLst/>
          </a:prstGeom>
        </p:spPr>
        <p:txBody>
          <a:bodyPr lIns="0" tIns="0" rIns="0" bIns="0" rtlCol="0" anchor="t">
            <a:spAutoFit/>
          </a:bodyPr>
          <a:lstStyle/>
          <a:p>
            <a:pPr marL="0" lvl="0" indent="0" algn="l">
              <a:lnSpc>
                <a:spcPts val="8475"/>
              </a:lnSpc>
              <a:spcBef>
                <a:spcPct val="0"/>
              </a:spcBef>
            </a:pPr>
            <a:r>
              <a:rPr lang="en-US" sz="8392">
                <a:solidFill>
                  <a:srgbClr val="211F1C"/>
                </a:solidFill>
                <a:latin typeface="Anton"/>
                <a:ea typeface="Anton"/>
                <a:cs typeface="Anton"/>
                <a:sym typeface="Anton"/>
              </a:rPr>
              <a:t>HOW </a:t>
            </a:r>
            <a:r>
              <a:rPr lang="en-US" sz="8392" u="none" strike="noStrike">
                <a:solidFill>
                  <a:srgbClr val="211F1C"/>
                </a:solidFill>
                <a:latin typeface="Anton"/>
                <a:ea typeface="Anton"/>
                <a:cs typeface="Anton"/>
                <a:sym typeface="Anton"/>
              </a:rPr>
              <a:t>THE PROCESS WORKS</a:t>
            </a:r>
          </a:p>
        </p:txBody>
      </p:sp>
      <p:sp>
        <p:nvSpPr>
          <p:cNvPr id="45" name="TextBox 45"/>
          <p:cNvSpPr txBox="1"/>
          <p:nvPr/>
        </p:nvSpPr>
        <p:spPr>
          <a:xfrm>
            <a:off x="4803018" y="7476592"/>
            <a:ext cx="3799848" cy="959511"/>
          </a:xfrm>
          <a:prstGeom prst="rect">
            <a:avLst/>
          </a:prstGeom>
        </p:spPr>
        <p:txBody>
          <a:bodyPr lIns="0" tIns="0" rIns="0" bIns="0" rtlCol="0" anchor="t">
            <a:spAutoFit/>
          </a:bodyPr>
          <a:lstStyle/>
          <a:p>
            <a:pPr marL="0" lvl="0" indent="0" algn="l">
              <a:lnSpc>
                <a:spcPts val="2557"/>
              </a:lnSpc>
              <a:spcBef>
                <a:spcPct val="0"/>
              </a:spcBef>
            </a:pPr>
            <a:r>
              <a:rPr lang="en-US" sz="1739">
                <a:solidFill>
                  <a:srgbClr val="211F1C"/>
                </a:solidFill>
                <a:latin typeface="Roboto Mono"/>
                <a:ea typeface="Roboto Mono"/>
                <a:cs typeface="Roboto Mono"/>
                <a:sym typeface="Roboto Mono"/>
              </a:rPr>
              <a:t>Data Collection – Platform gathers info (your clicks, watch history, searches).</a:t>
            </a:r>
          </a:p>
        </p:txBody>
      </p:sp>
      <p:sp>
        <p:nvSpPr>
          <p:cNvPr id="46" name="TextBox 46"/>
          <p:cNvSpPr txBox="1"/>
          <p:nvPr/>
        </p:nvSpPr>
        <p:spPr>
          <a:xfrm>
            <a:off x="9935316" y="7589164"/>
            <a:ext cx="3315491" cy="959511"/>
          </a:xfrm>
          <a:prstGeom prst="rect">
            <a:avLst/>
          </a:prstGeom>
        </p:spPr>
        <p:txBody>
          <a:bodyPr lIns="0" tIns="0" rIns="0" bIns="0" rtlCol="0" anchor="t">
            <a:spAutoFit/>
          </a:bodyPr>
          <a:lstStyle/>
          <a:p>
            <a:pPr marL="0" lvl="0" indent="0" algn="l">
              <a:lnSpc>
                <a:spcPts val="2557"/>
              </a:lnSpc>
              <a:spcBef>
                <a:spcPct val="0"/>
              </a:spcBef>
            </a:pPr>
            <a:r>
              <a:rPr lang="en-US" sz="1739">
                <a:solidFill>
                  <a:srgbClr val="211F1C"/>
                </a:solidFill>
                <a:latin typeface="Roboto Mono"/>
                <a:ea typeface="Roboto Mono"/>
                <a:cs typeface="Roboto Mono"/>
                <a:sym typeface="Roboto Mono"/>
              </a:rPr>
              <a:t>Content Ranking – Algorithm scores posts based on factors</a:t>
            </a:r>
          </a:p>
        </p:txBody>
      </p:sp>
      <p:sp>
        <p:nvSpPr>
          <p:cNvPr id="47" name="TextBox 47"/>
          <p:cNvSpPr txBox="1"/>
          <p:nvPr/>
        </p:nvSpPr>
        <p:spPr>
          <a:xfrm>
            <a:off x="14022463" y="7573689"/>
            <a:ext cx="3236837" cy="1283361"/>
          </a:xfrm>
          <a:prstGeom prst="rect">
            <a:avLst/>
          </a:prstGeom>
        </p:spPr>
        <p:txBody>
          <a:bodyPr lIns="0" tIns="0" rIns="0" bIns="0" rtlCol="0" anchor="t">
            <a:spAutoFit/>
          </a:bodyPr>
          <a:lstStyle/>
          <a:p>
            <a:pPr marL="0" lvl="0" indent="0" algn="l">
              <a:lnSpc>
                <a:spcPts val="2557"/>
              </a:lnSpc>
              <a:spcBef>
                <a:spcPct val="0"/>
              </a:spcBef>
            </a:pPr>
            <a:r>
              <a:rPr lang="en-US" sz="1739">
                <a:solidFill>
                  <a:srgbClr val="211F1C"/>
                </a:solidFill>
                <a:latin typeface="Roboto Mono"/>
                <a:ea typeface="Roboto Mono"/>
                <a:cs typeface="Roboto Mono"/>
                <a:sym typeface="Roboto Mono"/>
              </a:rPr>
              <a:t>Personalized Feed – High-scoring posts are shown first in your timeline.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03476" y="-580404"/>
            <a:ext cx="22876567" cy="11447809"/>
            <a:chOff x="0" y="0"/>
            <a:chExt cx="30502090" cy="15263745"/>
          </a:xfrm>
        </p:grpSpPr>
        <p:sp>
          <p:nvSpPr>
            <p:cNvPr id="3" name="Freeform 3"/>
            <p:cNvSpPr/>
            <p:nvPr/>
          </p:nvSpPr>
          <p:spPr>
            <a:xfrm>
              <a:off x="0"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238345" y="0"/>
              <a:ext cx="15263745" cy="15263745"/>
            </a:xfrm>
            <a:custGeom>
              <a:avLst/>
              <a:gdLst/>
              <a:ahLst/>
              <a:cxnLst/>
              <a:rect l="l" t="t" r="r" b="b"/>
              <a:pathLst>
                <a:path w="15263745" h="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5" name="Group 5"/>
          <p:cNvGrpSpPr/>
          <p:nvPr/>
        </p:nvGrpSpPr>
        <p:grpSpPr>
          <a:xfrm>
            <a:off x="6208643" y="638734"/>
            <a:ext cx="5419514" cy="4647302"/>
            <a:chOff x="0" y="0"/>
            <a:chExt cx="1728779" cy="1482450"/>
          </a:xfrm>
        </p:grpSpPr>
        <p:sp>
          <p:nvSpPr>
            <p:cNvPr id="6" name="Freeform 6"/>
            <p:cNvSpPr/>
            <p:nvPr/>
          </p:nvSpPr>
          <p:spPr>
            <a:xfrm>
              <a:off x="0" y="0"/>
              <a:ext cx="1728779" cy="1482450"/>
            </a:xfrm>
            <a:custGeom>
              <a:avLst/>
              <a:gdLst/>
              <a:ahLst/>
              <a:cxnLst/>
              <a:rect l="l" t="t" r="r" b="b"/>
              <a:pathLst>
                <a:path w="1728779" h="1482450">
                  <a:moveTo>
                    <a:pt x="51427" y="0"/>
                  </a:moveTo>
                  <a:lnTo>
                    <a:pt x="1677352" y="0"/>
                  </a:lnTo>
                  <a:cubicBezTo>
                    <a:pt x="1705754" y="0"/>
                    <a:pt x="1728779" y="23025"/>
                    <a:pt x="1728779" y="51427"/>
                  </a:cubicBezTo>
                  <a:lnTo>
                    <a:pt x="1728779" y="1431023"/>
                  </a:lnTo>
                  <a:cubicBezTo>
                    <a:pt x="1728779" y="1444662"/>
                    <a:pt x="1723361" y="1457743"/>
                    <a:pt x="1713716" y="1467387"/>
                  </a:cubicBezTo>
                  <a:cubicBezTo>
                    <a:pt x="1704072" y="1477032"/>
                    <a:pt x="1690991" y="1482450"/>
                    <a:pt x="1677352" y="1482450"/>
                  </a:cubicBezTo>
                  <a:lnTo>
                    <a:pt x="51427" y="1482450"/>
                  </a:lnTo>
                  <a:cubicBezTo>
                    <a:pt x="37788" y="1482450"/>
                    <a:pt x="24707" y="1477032"/>
                    <a:pt x="15063" y="1467387"/>
                  </a:cubicBezTo>
                  <a:cubicBezTo>
                    <a:pt x="5418" y="1457743"/>
                    <a:pt x="0" y="1444662"/>
                    <a:pt x="0" y="1431023"/>
                  </a:cubicBezTo>
                  <a:lnTo>
                    <a:pt x="0" y="51427"/>
                  </a:lnTo>
                  <a:cubicBezTo>
                    <a:pt x="0" y="37788"/>
                    <a:pt x="5418" y="24707"/>
                    <a:pt x="15063" y="15063"/>
                  </a:cubicBezTo>
                  <a:cubicBezTo>
                    <a:pt x="24707" y="5418"/>
                    <a:pt x="37788" y="0"/>
                    <a:pt x="51427" y="0"/>
                  </a:cubicBezTo>
                  <a:close/>
                </a:path>
              </a:pathLst>
            </a:custGeom>
            <a:solidFill>
              <a:srgbClr val="F1F1F1"/>
            </a:solidFill>
            <a:ln w="19050" cap="rnd">
              <a:solidFill>
                <a:srgbClr val="000000"/>
              </a:solidFill>
              <a:prstDash val="solid"/>
              <a:round/>
            </a:ln>
          </p:spPr>
          <p:txBody>
            <a:bodyPr/>
            <a:lstStyle/>
            <a:p>
              <a:endParaRPr lang="en-US"/>
            </a:p>
          </p:txBody>
        </p:sp>
        <p:sp>
          <p:nvSpPr>
            <p:cNvPr id="7" name="TextBox 7"/>
            <p:cNvSpPr txBox="1"/>
            <p:nvPr/>
          </p:nvSpPr>
          <p:spPr>
            <a:xfrm>
              <a:off x="0" y="-38100"/>
              <a:ext cx="1728779" cy="1520550"/>
            </a:xfrm>
            <a:prstGeom prst="rect">
              <a:avLst/>
            </a:prstGeom>
          </p:spPr>
          <p:txBody>
            <a:bodyPr lIns="50800" tIns="50800" rIns="50800" bIns="50800" rtlCol="0" anchor="ctr"/>
            <a:lstStyle/>
            <a:p>
              <a:pPr algn="ctr">
                <a:lnSpc>
                  <a:spcPts val="2116"/>
                </a:lnSpc>
              </a:pPr>
              <a:endParaRPr/>
            </a:p>
          </p:txBody>
        </p:sp>
      </p:grpSp>
      <p:grpSp>
        <p:nvGrpSpPr>
          <p:cNvPr id="8" name="Group 8"/>
          <p:cNvGrpSpPr/>
          <p:nvPr/>
        </p:nvGrpSpPr>
        <p:grpSpPr>
          <a:xfrm>
            <a:off x="11016325" y="5952497"/>
            <a:ext cx="219954" cy="289682"/>
            <a:chOff x="0" y="0"/>
            <a:chExt cx="617156" cy="812800"/>
          </a:xfrm>
        </p:grpSpPr>
        <p:sp>
          <p:nvSpPr>
            <p:cNvPr id="9" name="Freeform 9"/>
            <p:cNvSpPr/>
            <p:nvPr/>
          </p:nvSpPr>
          <p:spPr>
            <a:xfrm>
              <a:off x="0" y="0"/>
              <a:ext cx="617156" cy="812800"/>
            </a:xfrm>
            <a:custGeom>
              <a:avLst/>
              <a:gdLst/>
              <a:ahLst/>
              <a:cxnLst/>
              <a:rect l="l" t="t" r="r" b="b"/>
              <a:pathLst>
                <a:path w="617156" h="812800">
                  <a:moveTo>
                    <a:pt x="617156" y="0"/>
                  </a:moveTo>
                  <a:lnTo>
                    <a:pt x="617156" y="812800"/>
                  </a:lnTo>
                  <a:lnTo>
                    <a:pt x="308578" y="685800"/>
                  </a:lnTo>
                  <a:lnTo>
                    <a:pt x="0" y="812800"/>
                  </a:lnTo>
                  <a:lnTo>
                    <a:pt x="0" y="0"/>
                  </a:lnTo>
                  <a:lnTo>
                    <a:pt x="617156" y="0"/>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10" name="TextBox 10"/>
            <p:cNvSpPr txBox="1"/>
            <p:nvPr/>
          </p:nvSpPr>
          <p:spPr>
            <a:xfrm>
              <a:off x="0" y="-38100"/>
              <a:ext cx="617156" cy="723900"/>
            </a:xfrm>
            <a:prstGeom prst="rect">
              <a:avLst/>
            </a:prstGeom>
          </p:spPr>
          <p:txBody>
            <a:bodyPr lIns="50800" tIns="50800" rIns="50800" bIns="50800" rtlCol="0" anchor="ctr"/>
            <a:lstStyle/>
            <a:p>
              <a:pPr algn="ctr">
                <a:lnSpc>
                  <a:spcPts val="2116"/>
                </a:lnSpc>
              </a:pPr>
              <a:endParaRPr/>
            </a:p>
          </p:txBody>
        </p:sp>
      </p:grpSp>
      <p:grpSp>
        <p:nvGrpSpPr>
          <p:cNvPr id="11" name="Group 11"/>
          <p:cNvGrpSpPr/>
          <p:nvPr/>
        </p:nvGrpSpPr>
        <p:grpSpPr>
          <a:xfrm>
            <a:off x="16866543" y="5952497"/>
            <a:ext cx="219954" cy="289682"/>
            <a:chOff x="0" y="0"/>
            <a:chExt cx="617156" cy="812800"/>
          </a:xfrm>
        </p:grpSpPr>
        <p:sp>
          <p:nvSpPr>
            <p:cNvPr id="12" name="Freeform 12"/>
            <p:cNvSpPr/>
            <p:nvPr/>
          </p:nvSpPr>
          <p:spPr>
            <a:xfrm>
              <a:off x="0" y="0"/>
              <a:ext cx="617156" cy="812800"/>
            </a:xfrm>
            <a:custGeom>
              <a:avLst/>
              <a:gdLst/>
              <a:ahLst/>
              <a:cxnLst/>
              <a:rect l="l" t="t" r="r" b="b"/>
              <a:pathLst>
                <a:path w="617156" h="812800">
                  <a:moveTo>
                    <a:pt x="617156" y="0"/>
                  </a:moveTo>
                  <a:lnTo>
                    <a:pt x="617156" y="812800"/>
                  </a:lnTo>
                  <a:lnTo>
                    <a:pt x="308578" y="685800"/>
                  </a:lnTo>
                  <a:lnTo>
                    <a:pt x="0" y="812800"/>
                  </a:lnTo>
                  <a:lnTo>
                    <a:pt x="0" y="0"/>
                  </a:lnTo>
                  <a:lnTo>
                    <a:pt x="617156" y="0"/>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13" name="TextBox 13"/>
            <p:cNvSpPr txBox="1"/>
            <p:nvPr/>
          </p:nvSpPr>
          <p:spPr>
            <a:xfrm>
              <a:off x="0" y="-38100"/>
              <a:ext cx="617156" cy="723900"/>
            </a:xfrm>
            <a:prstGeom prst="rect">
              <a:avLst/>
            </a:prstGeom>
          </p:spPr>
          <p:txBody>
            <a:bodyPr lIns="50800" tIns="50800" rIns="50800" bIns="50800" rtlCol="0" anchor="ctr"/>
            <a:lstStyle/>
            <a:p>
              <a:pPr algn="ctr">
                <a:lnSpc>
                  <a:spcPts val="2116"/>
                </a:lnSpc>
              </a:pPr>
              <a:endParaRPr/>
            </a:p>
          </p:txBody>
        </p:sp>
      </p:grpSp>
      <p:grpSp>
        <p:nvGrpSpPr>
          <p:cNvPr id="14" name="Group 14"/>
          <p:cNvGrpSpPr>
            <a:grpSpLocks noChangeAspect="1"/>
          </p:cNvGrpSpPr>
          <p:nvPr/>
        </p:nvGrpSpPr>
        <p:grpSpPr>
          <a:xfrm>
            <a:off x="8038321" y="1028700"/>
            <a:ext cx="1760159" cy="1760159"/>
            <a:chOff x="0" y="0"/>
            <a:chExt cx="6350000" cy="6350000"/>
          </a:xfrm>
        </p:grpSpPr>
        <p:sp>
          <p:nvSpPr>
            <p:cNvPr id="15" name="Freeform 15"/>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t="-10" b="-10"/>
              </a:stretch>
            </a:blipFill>
          </p:spPr>
          <p:txBody>
            <a:bodyPr/>
            <a:lstStyle/>
            <a:p>
              <a:endParaRPr lang="en-US"/>
            </a:p>
          </p:txBody>
        </p:sp>
      </p:grpSp>
      <p:grpSp>
        <p:nvGrpSpPr>
          <p:cNvPr id="16" name="Group 16"/>
          <p:cNvGrpSpPr/>
          <p:nvPr/>
        </p:nvGrpSpPr>
        <p:grpSpPr>
          <a:xfrm>
            <a:off x="6490544" y="4255013"/>
            <a:ext cx="2530847" cy="264186"/>
            <a:chOff x="0" y="0"/>
            <a:chExt cx="3374462" cy="352248"/>
          </a:xfrm>
        </p:grpSpPr>
        <p:grpSp>
          <p:nvGrpSpPr>
            <p:cNvPr id="17" name="Group 17"/>
            <p:cNvGrpSpPr/>
            <p:nvPr/>
          </p:nvGrpSpPr>
          <p:grpSpPr>
            <a:xfrm>
              <a:off x="0" y="39156"/>
              <a:ext cx="293272" cy="273935"/>
              <a:chOff x="0" y="0"/>
              <a:chExt cx="812800" cy="759208"/>
            </a:xfrm>
          </p:grpSpPr>
          <p:sp>
            <p:nvSpPr>
              <p:cNvPr id="18" name="Freeform 18"/>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19" name="TextBox 19"/>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20" name="TextBox 20"/>
            <p:cNvSpPr txBox="1"/>
            <p:nvPr/>
          </p:nvSpPr>
          <p:spPr>
            <a:xfrm>
              <a:off x="402858"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21" name="Freeform 21"/>
            <p:cNvSpPr/>
            <p:nvPr/>
          </p:nvSpPr>
          <p:spPr>
            <a:xfrm>
              <a:off x="1281073" y="39156"/>
              <a:ext cx="273935" cy="273935"/>
            </a:xfrm>
            <a:custGeom>
              <a:avLst/>
              <a:gdLst/>
              <a:ahLst/>
              <a:cxnLst/>
              <a:rect l="l" t="t" r="r" b="b"/>
              <a:pathLst>
                <a:path w="273935" h="273935">
                  <a:moveTo>
                    <a:pt x="0" y="0"/>
                  </a:moveTo>
                  <a:lnTo>
                    <a:pt x="273936" y="0"/>
                  </a:lnTo>
                  <a:lnTo>
                    <a:pt x="273936" y="273936"/>
                  </a:lnTo>
                  <a:lnTo>
                    <a:pt x="0" y="273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TextBox 22"/>
            <p:cNvSpPr txBox="1"/>
            <p:nvPr/>
          </p:nvSpPr>
          <p:spPr>
            <a:xfrm>
              <a:off x="1669309"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23" name="Freeform 23"/>
            <p:cNvSpPr/>
            <p:nvPr/>
          </p:nvSpPr>
          <p:spPr>
            <a:xfrm>
              <a:off x="2547524" y="39156"/>
              <a:ext cx="220643" cy="273935"/>
            </a:xfrm>
            <a:custGeom>
              <a:avLst/>
              <a:gdLst/>
              <a:ahLst/>
              <a:cxnLst/>
              <a:rect l="l" t="t" r="r" b="b"/>
              <a:pathLst>
                <a:path w="220643" h="273935">
                  <a:moveTo>
                    <a:pt x="0" y="0"/>
                  </a:moveTo>
                  <a:lnTo>
                    <a:pt x="220642" y="0"/>
                  </a:lnTo>
                  <a:lnTo>
                    <a:pt x="220642" y="273936"/>
                  </a:lnTo>
                  <a:lnTo>
                    <a:pt x="0" y="2739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TextBox 24"/>
            <p:cNvSpPr txBox="1"/>
            <p:nvPr/>
          </p:nvSpPr>
          <p:spPr>
            <a:xfrm>
              <a:off x="2882466"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grpSp>
      <p:sp>
        <p:nvSpPr>
          <p:cNvPr id="25" name="Freeform 25"/>
          <p:cNvSpPr/>
          <p:nvPr/>
        </p:nvSpPr>
        <p:spPr>
          <a:xfrm>
            <a:off x="809625" y="496912"/>
            <a:ext cx="991952" cy="847668"/>
          </a:xfrm>
          <a:custGeom>
            <a:avLst/>
            <a:gdLst/>
            <a:ahLst/>
            <a:cxnLst/>
            <a:rect l="l" t="t" r="r" b="b"/>
            <a:pathLst>
              <a:path w="991952" h="847668">
                <a:moveTo>
                  <a:pt x="0" y="0"/>
                </a:moveTo>
                <a:lnTo>
                  <a:pt x="991952" y="0"/>
                </a:lnTo>
                <a:lnTo>
                  <a:pt x="991952" y="847669"/>
                </a:lnTo>
                <a:lnTo>
                  <a:pt x="0" y="8476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6" name="Group 26"/>
          <p:cNvGrpSpPr/>
          <p:nvPr/>
        </p:nvGrpSpPr>
        <p:grpSpPr>
          <a:xfrm>
            <a:off x="6208643" y="5390811"/>
            <a:ext cx="5419514" cy="4647302"/>
            <a:chOff x="0" y="0"/>
            <a:chExt cx="1728779" cy="1482450"/>
          </a:xfrm>
        </p:grpSpPr>
        <p:sp>
          <p:nvSpPr>
            <p:cNvPr id="27" name="Freeform 27"/>
            <p:cNvSpPr/>
            <p:nvPr/>
          </p:nvSpPr>
          <p:spPr>
            <a:xfrm>
              <a:off x="0" y="0"/>
              <a:ext cx="1728779" cy="1482450"/>
            </a:xfrm>
            <a:custGeom>
              <a:avLst/>
              <a:gdLst/>
              <a:ahLst/>
              <a:cxnLst/>
              <a:rect l="l" t="t" r="r" b="b"/>
              <a:pathLst>
                <a:path w="1728779" h="1482450">
                  <a:moveTo>
                    <a:pt x="51427" y="0"/>
                  </a:moveTo>
                  <a:lnTo>
                    <a:pt x="1677352" y="0"/>
                  </a:lnTo>
                  <a:cubicBezTo>
                    <a:pt x="1705754" y="0"/>
                    <a:pt x="1728779" y="23025"/>
                    <a:pt x="1728779" y="51427"/>
                  </a:cubicBezTo>
                  <a:lnTo>
                    <a:pt x="1728779" y="1431023"/>
                  </a:lnTo>
                  <a:cubicBezTo>
                    <a:pt x="1728779" y="1444662"/>
                    <a:pt x="1723361" y="1457743"/>
                    <a:pt x="1713716" y="1467387"/>
                  </a:cubicBezTo>
                  <a:cubicBezTo>
                    <a:pt x="1704072" y="1477032"/>
                    <a:pt x="1690991" y="1482450"/>
                    <a:pt x="1677352" y="1482450"/>
                  </a:cubicBezTo>
                  <a:lnTo>
                    <a:pt x="51427" y="1482450"/>
                  </a:lnTo>
                  <a:cubicBezTo>
                    <a:pt x="37788" y="1482450"/>
                    <a:pt x="24707" y="1477032"/>
                    <a:pt x="15063" y="1467387"/>
                  </a:cubicBezTo>
                  <a:cubicBezTo>
                    <a:pt x="5418" y="1457743"/>
                    <a:pt x="0" y="1444662"/>
                    <a:pt x="0" y="1431023"/>
                  </a:cubicBezTo>
                  <a:lnTo>
                    <a:pt x="0" y="51427"/>
                  </a:lnTo>
                  <a:cubicBezTo>
                    <a:pt x="0" y="37788"/>
                    <a:pt x="5418" y="24707"/>
                    <a:pt x="15063" y="15063"/>
                  </a:cubicBezTo>
                  <a:cubicBezTo>
                    <a:pt x="24707" y="5418"/>
                    <a:pt x="37788" y="0"/>
                    <a:pt x="51427" y="0"/>
                  </a:cubicBezTo>
                  <a:close/>
                </a:path>
              </a:pathLst>
            </a:custGeom>
            <a:solidFill>
              <a:srgbClr val="F1F1F1"/>
            </a:solidFill>
            <a:ln w="19050" cap="rnd">
              <a:solidFill>
                <a:srgbClr val="000000"/>
              </a:solidFill>
              <a:prstDash val="solid"/>
              <a:round/>
            </a:ln>
          </p:spPr>
          <p:txBody>
            <a:bodyPr/>
            <a:lstStyle/>
            <a:p>
              <a:endParaRPr lang="en-US"/>
            </a:p>
          </p:txBody>
        </p:sp>
        <p:sp>
          <p:nvSpPr>
            <p:cNvPr id="28" name="TextBox 28"/>
            <p:cNvSpPr txBox="1"/>
            <p:nvPr/>
          </p:nvSpPr>
          <p:spPr>
            <a:xfrm>
              <a:off x="0" y="-38100"/>
              <a:ext cx="1728779" cy="1520550"/>
            </a:xfrm>
            <a:prstGeom prst="rect">
              <a:avLst/>
            </a:prstGeom>
          </p:spPr>
          <p:txBody>
            <a:bodyPr lIns="50800" tIns="50800" rIns="50800" bIns="50800" rtlCol="0" anchor="ctr"/>
            <a:lstStyle/>
            <a:p>
              <a:pPr algn="ctr">
                <a:lnSpc>
                  <a:spcPts val="2116"/>
                </a:lnSpc>
              </a:pPr>
              <a:endParaRPr/>
            </a:p>
          </p:txBody>
        </p:sp>
      </p:grpSp>
      <p:grpSp>
        <p:nvGrpSpPr>
          <p:cNvPr id="29" name="Group 29"/>
          <p:cNvGrpSpPr>
            <a:grpSpLocks noChangeAspect="1"/>
          </p:cNvGrpSpPr>
          <p:nvPr/>
        </p:nvGrpSpPr>
        <p:grpSpPr>
          <a:xfrm>
            <a:off x="8038321" y="5695322"/>
            <a:ext cx="1760159" cy="1760159"/>
            <a:chOff x="0" y="0"/>
            <a:chExt cx="6350000" cy="6350000"/>
          </a:xfrm>
        </p:grpSpPr>
        <p:sp>
          <p:nvSpPr>
            <p:cNvPr id="30" name="Freeform 3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1"/>
              <a:stretch>
                <a:fillRect t="-10" b="-10"/>
              </a:stretch>
            </a:blipFill>
          </p:spPr>
          <p:txBody>
            <a:bodyPr/>
            <a:lstStyle/>
            <a:p>
              <a:endParaRPr lang="en-US"/>
            </a:p>
          </p:txBody>
        </p:sp>
      </p:grpSp>
      <p:grpSp>
        <p:nvGrpSpPr>
          <p:cNvPr id="31" name="Group 31"/>
          <p:cNvGrpSpPr/>
          <p:nvPr/>
        </p:nvGrpSpPr>
        <p:grpSpPr>
          <a:xfrm>
            <a:off x="6490544" y="8505765"/>
            <a:ext cx="2530847" cy="264186"/>
            <a:chOff x="0" y="0"/>
            <a:chExt cx="3374462" cy="352248"/>
          </a:xfrm>
        </p:grpSpPr>
        <p:grpSp>
          <p:nvGrpSpPr>
            <p:cNvPr id="32" name="Group 32"/>
            <p:cNvGrpSpPr/>
            <p:nvPr/>
          </p:nvGrpSpPr>
          <p:grpSpPr>
            <a:xfrm>
              <a:off x="0" y="39156"/>
              <a:ext cx="293272" cy="273935"/>
              <a:chOff x="0" y="0"/>
              <a:chExt cx="812800" cy="759208"/>
            </a:xfrm>
          </p:grpSpPr>
          <p:sp>
            <p:nvSpPr>
              <p:cNvPr id="33" name="Freeform 33"/>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34" name="TextBox 34"/>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35" name="TextBox 35"/>
            <p:cNvSpPr txBox="1"/>
            <p:nvPr/>
          </p:nvSpPr>
          <p:spPr>
            <a:xfrm>
              <a:off x="402858"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6" name="Freeform 36"/>
            <p:cNvSpPr/>
            <p:nvPr/>
          </p:nvSpPr>
          <p:spPr>
            <a:xfrm>
              <a:off x="1281073" y="39156"/>
              <a:ext cx="273935" cy="273935"/>
            </a:xfrm>
            <a:custGeom>
              <a:avLst/>
              <a:gdLst/>
              <a:ahLst/>
              <a:cxnLst/>
              <a:rect l="l" t="t" r="r" b="b"/>
              <a:pathLst>
                <a:path w="273935" h="273935">
                  <a:moveTo>
                    <a:pt x="0" y="0"/>
                  </a:moveTo>
                  <a:lnTo>
                    <a:pt x="273936" y="0"/>
                  </a:lnTo>
                  <a:lnTo>
                    <a:pt x="273936" y="273936"/>
                  </a:lnTo>
                  <a:lnTo>
                    <a:pt x="0" y="273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TextBox 37"/>
            <p:cNvSpPr txBox="1"/>
            <p:nvPr/>
          </p:nvSpPr>
          <p:spPr>
            <a:xfrm>
              <a:off x="1669309"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38" name="Freeform 38"/>
            <p:cNvSpPr/>
            <p:nvPr/>
          </p:nvSpPr>
          <p:spPr>
            <a:xfrm>
              <a:off x="2547524" y="39156"/>
              <a:ext cx="220643" cy="273935"/>
            </a:xfrm>
            <a:custGeom>
              <a:avLst/>
              <a:gdLst/>
              <a:ahLst/>
              <a:cxnLst/>
              <a:rect l="l" t="t" r="r" b="b"/>
              <a:pathLst>
                <a:path w="220643" h="273935">
                  <a:moveTo>
                    <a:pt x="0" y="0"/>
                  </a:moveTo>
                  <a:lnTo>
                    <a:pt x="220642" y="0"/>
                  </a:lnTo>
                  <a:lnTo>
                    <a:pt x="220642" y="273936"/>
                  </a:lnTo>
                  <a:lnTo>
                    <a:pt x="0" y="2739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9" name="TextBox 39"/>
            <p:cNvSpPr txBox="1"/>
            <p:nvPr/>
          </p:nvSpPr>
          <p:spPr>
            <a:xfrm>
              <a:off x="2882466"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grpSp>
      <p:grpSp>
        <p:nvGrpSpPr>
          <p:cNvPr id="40" name="Group 40"/>
          <p:cNvGrpSpPr/>
          <p:nvPr/>
        </p:nvGrpSpPr>
        <p:grpSpPr>
          <a:xfrm>
            <a:off x="11839786" y="638734"/>
            <a:ext cx="5419514" cy="4647302"/>
            <a:chOff x="0" y="0"/>
            <a:chExt cx="1728779" cy="1482450"/>
          </a:xfrm>
        </p:grpSpPr>
        <p:sp>
          <p:nvSpPr>
            <p:cNvPr id="41" name="Freeform 41"/>
            <p:cNvSpPr/>
            <p:nvPr/>
          </p:nvSpPr>
          <p:spPr>
            <a:xfrm>
              <a:off x="0" y="0"/>
              <a:ext cx="1728779" cy="1482450"/>
            </a:xfrm>
            <a:custGeom>
              <a:avLst/>
              <a:gdLst/>
              <a:ahLst/>
              <a:cxnLst/>
              <a:rect l="l" t="t" r="r" b="b"/>
              <a:pathLst>
                <a:path w="1728779" h="1482450">
                  <a:moveTo>
                    <a:pt x="51427" y="0"/>
                  </a:moveTo>
                  <a:lnTo>
                    <a:pt x="1677352" y="0"/>
                  </a:lnTo>
                  <a:cubicBezTo>
                    <a:pt x="1705754" y="0"/>
                    <a:pt x="1728779" y="23025"/>
                    <a:pt x="1728779" y="51427"/>
                  </a:cubicBezTo>
                  <a:lnTo>
                    <a:pt x="1728779" y="1431023"/>
                  </a:lnTo>
                  <a:cubicBezTo>
                    <a:pt x="1728779" y="1444662"/>
                    <a:pt x="1723361" y="1457743"/>
                    <a:pt x="1713716" y="1467387"/>
                  </a:cubicBezTo>
                  <a:cubicBezTo>
                    <a:pt x="1704072" y="1477032"/>
                    <a:pt x="1690991" y="1482450"/>
                    <a:pt x="1677352" y="1482450"/>
                  </a:cubicBezTo>
                  <a:lnTo>
                    <a:pt x="51427" y="1482450"/>
                  </a:lnTo>
                  <a:cubicBezTo>
                    <a:pt x="37788" y="1482450"/>
                    <a:pt x="24707" y="1477032"/>
                    <a:pt x="15063" y="1467387"/>
                  </a:cubicBezTo>
                  <a:cubicBezTo>
                    <a:pt x="5418" y="1457743"/>
                    <a:pt x="0" y="1444662"/>
                    <a:pt x="0" y="1431023"/>
                  </a:cubicBezTo>
                  <a:lnTo>
                    <a:pt x="0" y="51427"/>
                  </a:lnTo>
                  <a:cubicBezTo>
                    <a:pt x="0" y="37788"/>
                    <a:pt x="5418" y="24707"/>
                    <a:pt x="15063" y="15063"/>
                  </a:cubicBezTo>
                  <a:cubicBezTo>
                    <a:pt x="24707" y="5418"/>
                    <a:pt x="37788" y="0"/>
                    <a:pt x="51427" y="0"/>
                  </a:cubicBezTo>
                  <a:close/>
                </a:path>
              </a:pathLst>
            </a:custGeom>
            <a:solidFill>
              <a:srgbClr val="F1F1F1"/>
            </a:solidFill>
            <a:ln w="19050" cap="rnd">
              <a:solidFill>
                <a:srgbClr val="000000"/>
              </a:solidFill>
              <a:prstDash val="solid"/>
              <a:round/>
            </a:ln>
          </p:spPr>
          <p:txBody>
            <a:bodyPr/>
            <a:lstStyle/>
            <a:p>
              <a:endParaRPr lang="en-US"/>
            </a:p>
          </p:txBody>
        </p:sp>
        <p:sp>
          <p:nvSpPr>
            <p:cNvPr id="42" name="TextBox 42"/>
            <p:cNvSpPr txBox="1"/>
            <p:nvPr/>
          </p:nvSpPr>
          <p:spPr>
            <a:xfrm>
              <a:off x="0" y="-38100"/>
              <a:ext cx="1728779" cy="1520550"/>
            </a:xfrm>
            <a:prstGeom prst="rect">
              <a:avLst/>
            </a:prstGeom>
          </p:spPr>
          <p:txBody>
            <a:bodyPr lIns="50800" tIns="50800" rIns="50800" bIns="50800" rtlCol="0" anchor="ctr"/>
            <a:lstStyle/>
            <a:p>
              <a:pPr algn="ctr">
                <a:lnSpc>
                  <a:spcPts val="2116"/>
                </a:lnSpc>
              </a:pPr>
              <a:endParaRPr/>
            </a:p>
          </p:txBody>
        </p:sp>
      </p:grpSp>
      <p:grpSp>
        <p:nvGrpSpPr>
          <p:cNvPr id="43" name="Group 43"/>
          <p:cNvGrpSpPr>
            <a:grpSpLocks noChangeAspect="1"/>
          </p:cNvGrpSpPr>
          <p:nvPr/>
        </p:nvGrpSpPr>
        <p:grpSpPr>
          <a:xfrm>
            <a:off x="13669464" y="1028700"/>
            <a:ext cx="1760159" cy="1760159"/>
            <a:chOff x="0" y="0"/>
            <a:chExt cx="6350000" cy="6350000"/>
          </a:xfrm>
        </p:grpSpPr>
        <p:sp>
          <p:nvSpPr>
            <p:cNvPr id="44" name="Freeform 4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2"/>
              <a:stretch>
                <a:fillRect t="-10" b="-10"/>
              </a:stretch>
            </a:blipFill>
          </p:spPr>
          <p:txBody>
            <a:bodyPr/>
            <a:lstStyle/>
            <a:p>
              <a:endParaRPr lang="en-US"/>
            </a:p>
          </p:txBody>
        </p:sp>
      </p:grpSp>
      <p:grpSp>
        <p:nvGrpSpPr>
          <p:cNvPr id="45" name="Group 45"/>
          <p:cNvGrpSpPr/>
          <p:nvPr/>
        </p:nvGrpSpPr>
        <p:grpSpPr>
          <a:xfrm>
            <a:off x="11839786" y="5390811"/>
            <a:ext cx="5419514" cy="4647302"/>
            <a:chOff x="0" y="0"/>
            <a:chExt cx="1728779" cy="1482450"/>
          </a:xfrm>
        </p:grpSpPr>
        <p:sp>
          <p:nvSpPr>
            <p:cNvPr id="46" name="Freeform 46"/>
            <p:cNvSpPr/>
            <p:nvPr/>
          </p:nvSpPr>
          <p:spPr>
            <a:xfrm>
              <a:off x="0" y="0"/>
              <a:ext cx="1728779" cy="1482450"/>
            </a:xfrm>
            <a:custGeom>
              <a:avLst/>
              <a:gdLst/>
              <a:ahLst/>
              <a:cxnLst/>
              <a:rect l="l" t="t" r="r" b="b"/>
              <a:pathLst>
                <a:path w="1728779" h="1482450">
                  <a:moveTo>
                    <a:pt x="51427" y="0"/>
                  </a:moveTo>
                  <a:lnTo>
                    <a:pt x="1677352" y="0"/>
                  </a:lnTo>
                  <a:cubicBezTo>
                    <a:pt x="1705754" y="0"/>
                    <a:pt x="1728779" y="23025"/>
                    <a:pt x="1728779" y="51427"/>
                  </a:cubicBezTo>
                  <a:lnTo>
                    <a:pt x="1728779" y="1431023"/>
                  </a:lnTo>
                  <a:cubicBezTo>
                    <a:pt x="1728779" y="1444662"/>
                    <a:pt x="1723361" y="1457743"/>
                    <a:pt x="1713716" y="1467387"/>
                  </a:cubicBezTo>
                  <a:cubicBezTo>
                    <a:pt x="1704072" y="1477032"/>
                    <a:pt x="1690991" y="1482450"/>
                    <a:pt x="1677352" y="1482450"/>
                  </a:cubicBezTo>
                  <a:lnTo>
                    <a:pt x="51427" y="1482450"/>
                  </a:lnTo>
                  <a:cubicBezTo>
                    <a:pt x="37788" y="1482450"/>
                    <a:pt x="24707" y="1477032"/>
                    <a:pt x="15063" y="1467387"/>
                  </a:cubicBezTo>
                  <a:cubicBezTo>
                    <a:pt x="5418" y="1457743"/>
                    <a:pt x="0" y="1444662"/>
                    <a:pt x="0" y="1431023"/>
                  </a:cubicBezTo>
                  <a:lnTo>
                    <a:pt x="0" y="51427"/>
                  </a:lnTo>
                  <a:cubicBezTo>
                    <a:pt x="0" y="37788"/>
                    <a:pt x="5418" y="24707"/>
                    <a:pt x="15063" y="15063"/>
                  </a:cubicBezTo>
                  <a:cubicBezTo>
                    <a:pt x="24707" y="5418"/>
                    <a:pt x="37788" y="0"/>
                    <a:pt x="51427" y="0"/>
                  </a:cubicBezTo>
                  <a:close/>
                </a:path>
              </a:pathLst>
            </a:custGeom>
            <a:solidFill>
              <a:srgbClr val="F1F1F1"/>
            </a:solidFill>
            <a:ln w="19050" cap="rnd">
              <a:solidFill>
                <a:srgbClr val="000000"/>
              </a:solidFill>
              <a:prstDash val="solid"/>
              <a:round/>
            </a:ln>
          </p:spPr>
          <p:txBody>
            <a:bodyPr/>
            <a:lstStyle/>
            <a:p>
              <a:endParaRPr lang="en-US"/>
            </a:p>
          </p:txBody>
        </p:sp>
        <p:sp>
          <p:nvSpPr>
            <p:cNvPr id="47" name="TextBox 47"/>
            <p:cNvSpPr txBox="1"/>
            <p:nvPr/>
          </p:nvSpPr>
          <p:spPr>
            <a:xfrm>
              <a:off x="0" y="-38100"/>
              <a:ext cx="1728779" cy="1520550"/>
            </a:xfrm>
            <a:prstGeom prst="rect">
              <a:avLst/>
            </a:prstGeom>
          </p:spPr>
          <p:txBody>
            <a:bodyPr lIns="50800" tIns="50800" rIns="50800" bIns="50800" rtlCol="0" anchor="ctr"/>
            <a:lstStyle/>
            <a:p>
              <a:pPr algn="ctr">
                <a:lnSpc>
                  <a:spcPts val="2116"/>
                </a:lnSpc>
              </a:pPr>
              <a:endParaRPr/>
            </a:p>
          </p:txBody>
        </p:sp>
      </p:grpSp>
      <p:grpSp>
        <p:nvGrpSpPr>
          <p:cNvPr id="48" name="Group 48"/>
          <p:cNvGrpSpPr/>
          <p:nvPr/>
        </p:nvGrpSpPr>
        <p:grpSpPr>
          <a:xfrm>
            <a:off x="12512639" y="4255013"/>
            <a:ext cx="2530847" cy="264186"/>
            <a:chOff x="0" y="0"/>
            <a:chExt cx="3374462" cy="352248"/>
          </a:xfrm>
        </p:grpSpPr>
        <p:grpSp>
          <p:nvGrpSpPr>
            <p:cNvPr id="49" name="Group 49"/>
            <p:cNvGrpSpPr/>
            <p:nvPr/>
          </p:nvGrpSpPr>
          <p:grpSpPr>
            <a:xfrm>
              <a:off x="0" y="39156"/>
              <a:ext cx="293272" cy="273935"/>
              <a:chOff x="0" y="0"/>
              <a:chExt cx="812800" cy="759208"/>
            </a:xfrm>
          </p:grpSpPr>
          <p:sp>
            <p:nvSpPr>
              <p:cNvPr id="50" name="Freeform 50"/>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51" name="TextBox 51"/>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52" name="TextBox 52"/>
            <p:cNvSpPr txBox="1"/>
            <p:nvPr/>
          </p:nvSpPr>
          <p:spPr>
            <a:xfrm>
              <a:off x="402858"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53" name="Freeform 53"/>
            <p:cNvSpPr/>
            <p:nvPr/>
          </p:nvSpPr>
          <p:spPr>
            <a:xfrm>
              <a:off x="1281073" y="39156"/>
              <a:ext cx="273935" cy="273935"/>
            </a:xfrm>
            <a:custGeom>
              <a:avLst/>
              <a:gdLst/>
              <a:ahLst/>
              <a:cxnLst/>
              <a:rect l="l" t="t" r="r" b="b"/>
              <a:pathLst>
                <a:path w="273935" h="273935">
                  <a:moveTo>
                    <a:pt x="0" y="0"/>
                  </a:moveTo>
                  <a:lnTo>
                    <a:pt x="273936" y="0"/>
                  </a:lnTo>
                  <a:lnTo>
                    <a:pt x="273936" y="273936"/>
                  </a:lnTo>
                  <a:lnTo>
                    <a:pt x="0" y="273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4" name="TextBox 54"/>
            <p:cNvSpPr txBox="1"/>
            <p:nvPr/>
          </p:nvSpPr>
          <p:spPr>
            <a:xfrm>
              <a:off x="1669309"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55" name="Freeform 55"/>
            <p:cNvSpPr/>
            <p:nvPr/>
          </p:nvSpPr>
          <p:spPr>
            <a:xfrm>
              <a:off x="2547524" y="39156"/>
              <a:ext cx="220643" cy="273935"/>
            </a:xfrm>
            <a:custGeom>
              <a:avLst/>
              <a:gdLst/>
              <a:ahLst/>
              <a:cxnLst/>
              <a:rect l="l" t="t" r="r" b="b"/>
              <a:pathLst>
                <a:path w="220643" h="273935">
                  <a:moveTo>
                    <a:pt x="0" y="0"/>
                  </a:moveTo>
                  <a:lnTo>
                    <a:pt x="220642" y="0"/>
                  </a:lnTo>
                  <a:lnTo>
                    <a:pt x="220642" y="273936"/>
                  </a:lnTo>
                  <a:lnTo>
                    <a:pt x="0" y="2739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6" name="TextBox 56"/>
            <p:cNvSpPr txBox="1"/>
            <p:nvPr/>
          </p:nvSpPr>
          <p:spPr>
            <a:xfrm>
              <a:off x="2882466"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grpSp>
      <p:grpSp>
        <p:nvGrpSpPr>
          <p:cNvPr id="57" name="Group 57"/>
          <p:cNvGrpSpPr>
            <a:grpSpLocks noChangeAspect="1"/>
          </p:cNvGrpSpPr>
          <p:nvPr/>
        </p:nvGrpSpPr>
        <p:grpSpPr>
          <a:xfrm>
            <a:off x="13778063" y="5695322"/>
            <a:ext cx="1760159" cy="1760159"/>
            <a:chOff x="0" y="0"/>
            <a:chExt cx="6350000" cy="6350000"/>
          </a:xfrm>
        </p:grpSpPr>
        <p:sp>
          <p:nvSpPr>
            <p:cNvPr id="58" name="Freeform 58"/>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3"/>
              <a:stretch>
                <a:fillRect l="-20875" r="-20875"/>
              </a:stretch>
            </a:blipFill>
          </p:spPr>
          <p:txBody>
            <a:bodyPr/>
            <a:lstStyle/>
            <a:p>
              <a:endParaRPr lang="en-US"/>
            </a:p>
          </p:txBody>
        </p:sp>
      </p:grpSp>
      <p:sp>
        <p:nvSpPr>
          <p:cNvPr id="59" name="TextBox 59"/>
          <p:cNvSpPr txBox="1"/>
          <p:nvPr/>
        </p:nvSpPr>
        <p:spPr>
          <a:xfrm>
            <a:off x="6387554" y="3181356"/>
            <a:ext cx="2916983" cy="196087"/>
          </a:xfrm>
          <a:prstGeom prst="rect">
            <a:avLst/>
          </a:prstGeom>
        </p:spPr>
        <p:txBody>
          <a:bodyPr lIns="0" tIns="0" rIns="0" bIns="0" rtlCol="0" anchor="t">
            <a:spAutoFit/>
          </a:bodyPr>
          <a:lstStyle/>
          <a:p>
            <a:pPr algn="l">
              <a:lnSpc>
                <a:spcPts val="1429"/>
              </a:lnSpc>
            </a:pPr>
            <a:r>
              <a:rPr lang="en-US" sz="1415" b="1">
                <a:solidFill>
                  <a:srgbClr val="211F1C"/>
                </a:solidFill>
                <a:latin typeface="Nunito Sans Expanded Medium"/>
                <a:ea typeface="Nunito Sans Expanded Medium"/>
                <a:cs typeface="Nunito Sans Expanded Medium"/>
                <a:sym typeface="Nunito Sans Expanded Medium"/>
              </a:rPr>
              <a:t>@Facebook</a:t>
            </a:r>
          </a:p>
        </p:txBody>
      </p:sp>
      <p:sp>
        <p:nvSpPr>
          <p:cNvPr id="60" name="TextBox 60"/>
          <p:cNvSpPr txBox="1"/>
          <p:nvPr/>
        </p:nvSpPr>
        <p:spPr>
          <a:xfrm>
            <a:off x="6490544" y="3459772"/>
            <a:ext cx="4635758" cy="690466"/>
          </a:xfrm>
          <a:prstGeom prst="rect">
            <a:avLst/>
          </a:prstGeom>
        </p:spPr>
        <p:txBody>
          <a:bodyPr lIns="0" tIns="0" rIns="0" bIns="0" rtlCol="0" anchor="t">
            <a:spAutoFit/>
          </a:bodyPr>
          <a:lstStyle/>
          <a:p>
            <a:pPr marL="305658" lvl="1" indent="-152829" algn="l">
              <a:lnSpc>
                <a:spcPts val="1812"/>
              </a:lnSpc>
              <a:spcBef>
                <a:spcPct val="0"/>
              </a:spcBef>
              <a:buFont typeface="Arial"/>
              <a:buChar char="•"/>
            </a:pPr>
            <a:r>
              <a:rPr lang="en-US" sz="1415">
                <a:solidFill>
                  <a:srgbClr val="211F1C"/>
                </a:solidFill>
                <a:latin typeface="Nunito Sans Expanded Light"/>
                <a:ea typeface="Nunito Sans Expanded Light"/>
                <a:cs typeface="Nunito Sans Expanded Light"/>
                <a:sym typeface="Nunito Sans Expanded Light"/>
              </a:rPr>
              <a:t>Balan</a:t>
            </a:r>
            <a:r>
              <a:rPr lang="en-US" sz="1415" u="none" strike="noStrike">
                <a:solidFill>
                  <a:srgbClr val="211F1C"/>
                </a:solidFill>
                <a:latin typeface="Nunito Sans Expanded Light"/>
                <a:ea typeface="Nunito Sans Expanded Light"/>
                <a:cs typeface="Nunito Sans Expanded Light"/>
                <a:sym typeface="Nunito Sans Expanded Light"/>
              </a:rPr>
              <a:t>ces between personal connections &amp; trending news.</a:t>
            </a:r>
          </a:p>
          <a:p>
            <a:pPr marL="0" lvl="0" indent="0" algn="l">
              <a:lnSpc>
                <a:spcPts val="1812"/>
              </a:lnSpc>
              <a:spcBef>
                <a:spcPct val="0"/>
              </a:spcBef>
            </a:pPr>
            <a:endParaRPr lang="en-US" sz="1415" u="none" strike="noStrike">
              <a:solidFill>
                <a:srgbClr val="211F1C"/>
              </a:solidFill>
              <a:latin typeface="Nunito Sans Expanded Light"/>
              <a:ea typeface="Nunito Sans Expanded Light"/>
              <a:cs typeface="Nunito Sans Expanded Light"/>
              <a:sym typeface="Nunito Sans Expanded Light"/>
            </a:endParaRPr>
          </a:p>
        </p:txBody>
      </p:sp>
      <p:sp>
        <p:nvSpPr>
          <p:cNvPr id="61" name="TextBox 61"/>
          <p:cNvSpPr txBox="1"/>
          <p:nvPr/>
        </p:nvSpPr>
        <p:spPr>
          <a:xfrm>
            <a:off x="809625" y="1947488"/>
            <a:ext cx="4938387" cy="2202750"/>
          </a:xfrm>
          <a:prstGeom prst="rect">
            <a:avLst/>
          </a:prstGeom>
        </p:spPr>
        <p:txBody>
          <a:bodyPr lIns="0" tIns="0" rIns="0" bIns="0" rtlCol="0" anchor="t">
            <a:spAutoFit/>
          </a:bodyPr>
          <a:lstStyle/>
          <a:p>
            <a:pPr marL="0" lvl="0" indent="0" algn="l">
              <a:lnSpc>
                <a:spcPts val="8475"/>
              </a:lnSpc>
              <a:spcBef>
                <a:spcPct val="0"/>
              </a:spcBef>
            </a:pPr>
            <a:r>
              <a:rPr lang="en-US" sz="8392">
                <a:solidFill>
                  <a:srgbClr val="211F1C"/>
                </a:solidFill>
                <a:latin typeface="Anton"/>
                <a:ea typeface="Anton"/>
                <a:cs typeface="Anton"/>
                <a:sym typeface="Anton"/>
              </a:rPr>
              <a:t>EXAMPLES IN ACTION</a:t>
            </a:r>
          </a:p>
        </p:txBody>
      </p:sp>
      <p:sp>
        <p:nvSpPr>
          <p:cNvPr id="62" name="TextBox 62"/>
          <p:cNvSpPr txBox="1"/>
          <p:nvPr/>
        </p:nvSpPr>
        <p:spPr>
          <a:xfrm>
            <a:off x="809625" y="4550288"/>
            <a:ext cx="4281095" cy="635661"/>
          </a:xfrm>
          <a:prstGeom prst="rect">
            <a:avLst/>
          </a:prstGeom>
        </p:spPr>
        <p:txBody>
          <a:bodyPr lIns="0" tIns="0" rIns="0" bIns="0" rtlCol="0" anchor="t">
            <a:spAutoFit/>
          </a:bodyPr>
          <a:lstStyle/>
          <a:p>
            <a:pPr marL="0" lvl="0" indent="0" algn="l">
              <a:lnSpc>
                <a:spcPts val="2557"/>
              </a:lnSpc>
              <a:spcBef>
                <a:spcPct val="0"/>
              </a:spcBef>
            </a:pPr>
            <a:r>
              <a:rPr lang="en-US" sz="1739">
                <a:solidFill>
                  <a:srgbClr val="211F1C"/>
                </a:solidFill>
                <a:latin typeface="Roboto Mono"/>
                <a:ea typeface="Roboto Mono"/>
                <a:cs typeface="Roboto Mono"/>
                <a:sym typeface="Roboto Mono"/>
              </a:rPr>
              <a:t>How TikTok, Instagram, YouTube, and Facebook use algorithms</a:t>
            </a:r>
          </a:p>
        </p:txBody>
      </p:sp>
      <p:sp>
        <p:nvSpPr>
          <p:cNvPr id="63" name="TextBox 63"/>
          <p:cNvSpPr txBox="1"/>
          <p:nvPr/>
        </p:nvSpPr>
        <p:spPr>
          <a:xfrm>
            <a:off x="6387554" y="7733512"/>
            <a:ext cx="2916983" cy="196087"/>
          </a:xfrm>
          <a:prstGeom prst="rect">
            <a:avLst/>
          </a:prstGeom>
        </p:spPr>
        <p:txBody>
          <a:bodyPr lIns="0" tIns="0" rIns="0" bIns="0" rtlCol="0" anchor="t">
            <a:spAutoFit/>
          </a:bodyPr>
          <a:lstStyle/>
          <a:p>
            <a:pPr algn="l">
              <a:lnSpc>
                <a:spcPts val="1429"/>
              </a:lnSpc>
            </a:pPr>
            <a:r>
              <a:rPr lang="en-US" sz="1415" b="1">
                <a:solidFill>
                  <a:srgbClr val="211F1C"/>
                </a:solidFill>
                <a:latin typeface="Nunito Sans Expanded Medium"/>
                <a:ea typeface="Nunito Sans Expanded Medium"/>
                <a:cs typeface="Nunito Sans Expanded Medium"/>
                <a:sym typeface="Nunito Sans Expanded Medium"/>
              </a:rPr>
              <a:t>@TikTok</a:t>
            </a:r>
          </a:p>
        </p:txBody>
      </p:sp>
      <p:sp>
        <p:nvSpPr>
          <p:cNvPr id="64" name="TextBox 64"/>
          <p:cNvSpPr txBox="1"/>
          <p:nvPr/>
        </p:nvSpPr>
        <p:spPr>
          <a:xfrm>
            <a:off x="6490544" y="8015324"/>
            <a:ext cx="4635758" cy="233266"/>
          </a:xfrm>
          <a:prstGeom prst="rect">
            <a:avLst/>
          </a:prstGeom>
        </p:spPr>
        <p:txBody>
          <a:bodyPr lIns="0" tIns="0" rIns="0" bIns="0" rtlCol="0" anchor="t">
            <a:spAutoFit/>
          </a:bodyPr>
          <a:lstStyle/>
          <a:p>
            <a:pPr algn="l">
              <a:lnSpc>
                <a:spcPts val="1812"/>
              </a:lnSpc>
              <a:spcBef>
                <a:spcPct val="0"/>
              </a:spcBef>
            </a:pPr>
            <a:r>
              <a:rPr lang="en-US" sz="1415">
                <a:solidFill>
                  <a:srgbClr val="211F1C"/>
                </a:solidFill>
                <a:latin typeface="Nunito Sans Expanded Light"/>
                <a:ea typeface="Nunito Sans Expanded Light"/>
                <a:cs typeface="Nunito Sans Expanded Light"/>
                <a:sym typeface="Nunito Sans Expanded Light"/>
              </a:rPr>
              <a:t>Fo</a:t>
            </a:r>
            <a:r>
              <a:rPr lang="en-US" sz="1415" u="none" strike="noStrike">
                <a:solidFill>
                  <a:srgbClr val="211F1C"/>
                </a:solidFill>
                <a:latin typeface="Nunito Sans Expanded Light"/>
                <a:ea typeface="Nunito Sans Expanded Light"/>
                <a:cs typeface="Nunito Sans Expanded Light"/>
                <a:sym typeface="Nunito Sans Expanded Light"/>
              </a:rPr>
              <a:t>cus on watch time &amp; replays.</a:t>
            </a:r>
          </a:p>
        </p:txBody>
      </p:sp>
      <p:sp>
        <p:nvSpPr>
          <p:cNvPr id="65" name="TextBox 65"/>
          <p:cNvSpPr txBox="1"/>
          <p:nvPr/>
        </p:nvSpPr>
        <p:spPr>
          <a:xfrm>
            <a:off x="12512639" y="3181356"/>
            <a:ext cx="2916983" cy="196087"/>
          </a:xfrm>
          <a:prstGeom prst="rect">
            <a:avLst/>
          </a:prstGeom>
        </p:spPr>
        <p:txBody>
          <a:bodyPr lIns="0" tIns="0" rIns="0" bIns="0" rtlCol="0" anchor="t">
            <a:spAutoFit/>
          </a:bodyPr>
          <a:lstStyle/>
          <a:p>
            <a:pPr algn="l">
              <a:lnSpc>
                <a:spcPts val="1429"/>
              </a:lnSpc>
            </a:pPr>
            <a:r>
              <a:rPr lang="en-US" sz="1415" b="1">
                <a:solidFill>
                  <a:srgbClr val="211F1C"/>
                </a:solidFill>
                <a:latin typeface="Nunito Sans Expanded Medium"/>
                <a:ea typeface="Nunito Sans Expanded Medium"/>
                <a:cs typeface="Nunito Sans Expanded Medium"/>
                <a:sym typeface="Nunito Sans Expanded Medium"/>
              </a:rPr>
              <a:t>@Instagram</a:t>
            </a:r>
          </a:p>
        </p:txBody>
      </p:sp>
      <p:sp>
        <p:nvSpPr>
          <p:cNvPr id="66" name="TextBox 66"/>
          <p:cNvSpPr txBox="1"/>
          <p:nvPr/>
        </p:nvSpPr>
        <p:spPr>
          <a:xfrm>
            <a:off x="12512639" y="3459772"/>
            <a:ext cx="4635758" cy="233266"/>
          </a:xfrm>
          <a:prstGeom prst="rect">
            <a:avLst/>
          </a:prstGeom>
        </p:spPr>
        <p:txBody>
          <a:bodyPr lIns="0" tIns="0" rIns="0" bIns="0" rtlCol="0" anchor="t">
            <a:spAutoFit/>
          </a:bodyPr>
          <a:lstStyle/>
          <a:p>
            <a:pPr algn="l">
              <a:lnSpc>
                <a:spcPts val="1812"/>
              </a:lnSpc>
              <a:spcBef>
                <a:spcPct val="0"/>
              </a:spcBef>
            </a:pPr>
            <a:r>
              <a:rPr lang="en-US" sz="1415">
                <a:solidFill>
                  <a:srgbClr val="211F1C"/>
                </a:solidFill>
                <a:latin typeface="Nunito Sans Expanded Light"/>
                <a:ea typeface="Nunito Sans Expanded Light"/>
                <a:cs typeface="Nunito Sans Expanded Light"/>
                <a:sym typeface="Nunito Sans Expanded Light"/>
              </a:rPr>
              <a:t>Prioritiz</a:t>
            </a:r>
            <a:r>
              <a:rPr lang="en-US" sz="1415" u="none" strike="noStrike">
                <a:solidFill>
                  <a:srgbClr val="211F1C"/>
                </a:solidFill>
                <a:latin typeface="Nunito Sans Expanded Light"/>
                <a:ea typeface="Nunito Sans Expanded Light"/>
                <a:cs typeface="Nunito Sans Expanded Light"/>
                <a:sym typeface="Nunito Sans Expanded Light"/>
              </a:rPr>
              <a:t>es friends + similar interest posts.</a:t>
            </a:r>
          </a:p>
        </p:txBody>
      </p:sp>
      <p:sp>
        <p:nvSpPr>
          <p:cNvPr id="67" name="TextBox 67"/>
          <p:cNvSpPr txBox="1"/>
          <p:nvPr/>
        </p:nvSpPr>
        <p:spPr>
          <a:xfrm>
            <a:off x="12512639" y="7733512"/>
            <a:ext cx="2916983" cy="196087"/>
          </a:xfrm>
          <a:prstGeom prst="rect">
            <a:avLst/>
          </a:prstGeom>
        </p:spPr>
        <p:txBody>
          <a:bodyPr lIns="0" tIns="0" rIns="0" bIns="0" rtlCol="0" anchor="t">
            <a:spAutoFit/>
          </a:bodyPr>
          <a:lstStyle/>
          <a:p>
            <a:pPr algn="l">
              <a:lnSpc>
                <a:spcPts val="1429"/>
              </a:lnSpc>
            </a:pPr>
            <a:r>
              <a:rPr lang="en-US" sz="1415" b="1">
                <a:solidFill>
                  <a:srgbClr val="211F1C"/>
                </a:solidFill>
                <a:latin typeface="Nunito Sans Expanded Medium"/>
                <a:ea typeface="Nunito Sans Expanded Medium"/>
                <a:cs typeface="Nunito Sans Expanded Medium"/>
                <a:sym typeface="Nunito Sans Expanded Medium"/>
              </a:rPr>
              <a:t>@YouTube</a:t>
            </a:r>
          </a:p>
        </p:txBody>
      </p:sp>
      <p:sp>
        <p:nvSpPr>
          <p:cNvPr id="68" name="TextBox 68"/>
          <p:cNvSpPr txBox="1"/>
          <p:nvPr/>
        </p:nvSpPr>
        <p:spPr>
          <a:xfrm>
            <a:off x="12512639" y="8015324"/>
            <a:ext cx="4635758" cy="690466"/>
          </a:xfrm>
          <a:prstGeom prst="rect">
            <a:avLst/>
          </a:prstGeom>
        </p:spPr>
        <p:txBody>
          <a:bodyPr lIns="0" tIns="0" rIns="0" bIns="0" rtlCol="0" anchor="t">
            <a:spAutoFit/>
          </a:bodyPr>
          <a:lstStyle/>
          <a:p>
            <a:pPr marL="305658" lvl="1" indent="-152829" algn="l">
              <a:lnSpc>
                <a:spcPts val="1812"/>
              </a:lnSpc>
              <a:spcBef>
                <a:spcPct val="0"/>
              </a:spcBef>
              <a:buFont typeface="Arial"/>
              <a:buChar char="•"/>
            </a:pPr>
            <a:r>
              <a:rPr lang="en-US" sz="1415">
                <a:solidFill>
                  <a:srgbClr val="211F1C"/>
                </a:solidFill>
                <a:latin typeface="Nunito Sans Expanded Light"/>
                <a:ea typeface="Nunito Sans Expanded Light"/>
                <a:cs typeface="Nunito Sans Expanded Light"/>
                <a:sym typeface="Nunito Sans Expanded Light"/>
              </a:rPr>
              <a:t>Re</a:t>
            </a:r>
            <a:r>
              <a:rPr lang="en-US" sz="1415" u="none" strike="noStrike">
                <a:solidFill>
                  <a:srgbClr val="211F1C"/>
                </a:solidFill>
                <a:latin typeface="Nunito Sans Expanded Light"/>
                <a:ea typeface="Nunito Sans Expanded Light"/>
                <a:cs typeface="Nunito Sans Expanded Light"/>
                <a:sym typeface="Nunito Sans Expanded Light"/>
              </a:rPr>
              <a:t>commends based on watch history &amp; video performance.</a:t>
            </a:r>
          </a:p>
          <a:p>
            <a:pPr marL="0" lvl="0" indent="0" algn="l">
              <a:lnSpc>
                <a:spcPts val="1812"/>
              </a:lnSpc>
              <a:spcBef>
                <a:spcPct val="0"/>
              </a:spcBef>
            </a:pPr>
            <a:endParaRPr lang="en-US" sz="1415" u="none" strike="noStrike">
              <a:solidFill>
                <a:srgbClr val="211F1C"/>
              </a:solidFill>
              <a:latin typeface="Nunito Sans Expanded Light"/>
              <a:ea typeface="Nunito Sans Expanded Light"/>
              <a:cs typeface="Nunito Sans Expanded Light"/>
              <a:sym typeface="Nunito Sans Expanded Light"/>
            </a:endParaRPr>
          </a:p>
        </p:txBody>
      </p:sp>
      <p:grpSp>
        <p:nvGrpSpPr>
          <p:cNvPr id="69" name="Group 69"/>
          <p:cNvGrpSpPr/>
          <p:nvPr/>
        </p:nvGrpSpPr>
        <p:grpSpPr>
          <a:xfrm>
            <a:off x="12512639" y="8573697"/>
            <a:ext cx="2530847" cy="264186"/>
            <a:chOff x="0" y="0"/>
            <a:chExt cx="3374462" cy="352248"/>
          </a:xfrm>
        </p:grpSpPr>
        <p:grpSp>
          <p:nvGrpSpPr>
            <p:cNvPr id="70" name="Group 70"/>
            <p:cNvGrpSpPr/>
            <p:nvPr/>
          </p:nvGrpSpPr>
          <p:grpSpPr>
            <a:xfrm>
              <a:off x="0" y="39156"/>
              <a:ext cx="293272" cy="273935"/>
              <a:chOff x="0" y="0"/>
              <a:chExt cx="812800" cy="759208"/>
            </a:xfrm>
          </p:grpSpPr>
          <p:sp>
            <p:nvSpPr>
              <p:cNvPr id="71" name="Freeform 71"/>
              <p:cNvSpPr/>
              <p:nvPr/>
            </p:nvSpPr>
            <p:spPr>
              <a:xfrm>
                <a:off x="-33680" y="-8369"/>
                <a:ext cx="854946" cy="767578"/>
              </a:xfrm>
              <a:custGeom>
                <a:avLst/>
                <a:gdLst/>
                <a:ahLst/>
                <a:cxnLst/>
                <a:rect l="l" t="t" r="r" b="b"/>
                <a:pathLst>
                  <a:path w="854946" h="767578">
                    <a:moveTo>
                      <a:pt x="65903" y="129592"/>
                    </a:moveTo>
                    <a:cubicBezTo>
                      <a:pt x="0" y="245494"/>
                      <a:pt x="46429" y="358306"/>
                      <a:pt x="104776" y="418180"/>
                    </a:cubicBezTo>
                    <a:lnTo>
                      <a:pt x="445927" y="767577"/>
                    </a:lnTo>
                    <a:lnTo>
                      <a:pt x="779877" y="419429"/>
                    </a:lnTo>
                    <a:cubicBezTo>
                      <a:pt x="834145" y="355019"/>
                      <a:pt x="854946" y="286699"/>
                      <a:pt x="843393" y="210623"/>
                    </a:cubicBezTo>
                    <a:cubicBezTo>
                      <a:pt x="827435" y="105386"/>
                      <a:pt x="746197" y="23739"/>
                      <a:pt x="645842" y="12080"/>
                    </a:cubicBezTo>
                    <a:cubicBezTo>
                      <a:pt x="584292" y="5218"/>
                      <a:pt x="524835" y="23600"/>
                      <a:pt x="478430" y="64764"/>
                    </a:cubicBezTo>
                    <a:cubicBezTo>
                      <a:pt x="465940" y="75840"/>
                      <a:pt x="454776" y="88222"/>
                      <a:pt x="445047" y="101681"/>
                    </a:cubicBezTo>
                    <a:cubicBezTo>
                      <a:pt x="433503" y="86357"/>
                      <a:pt x="419967" y="72340"/>
                      <a:pt x="404657" y="59916"/>
                    </a:cubicBezTo>
                    <a:cubicBezTo>
                      <a:pt x="351294" y="16624"/>
                      <a:pt x="283367" y="0"/>
                      <a:pt x="218120" y="12803"/>
                    </a:cubicBezTo>
                    <a:cubicBezTo>
                      <a:pt x="156323" y="25547"/>
                      <a:pt x="100853" y="68100"/>
                      <a:pt x="65903" y="129592"/>
                    </a:cubicBezTo>
                    <a:close/>
                  </a:path>
                </a:pathLst>
              </a:custGeom>
              <a:solidFill>
                <a:srgbClr val="000000">
                  <a:alpha val="0"/>
                </a:srgbClr>
              </a:solidFill>
              <a:ln w="19050" cap="sq">
                <a:solidFill>
                  <a:srgbClr val="000000"/>
                </a:solidFill>
                <a:prstDash val="solid"/>
                <a:miter/>
              </a:ln>
            </p:spPr>
            <p:txBody>
              <a:bodyPr/>
              <a:lstStyle/>
              <a:p>
                <a:endParaRPr lang="en-US"/>
              </a:p>
            </p:txBody>
          </p:sp>
          <p:sp>
            <p:nvSpPr>
              <p:cNvPr id="72" name="TextBox 72"/>
              <p:cNvSpPr txBox="1"/>
              <p:nvPr/>
            </p:nvSpPr>
            <p:spPr>
              <a:xfrm>
                <a:off x="76200" y="16129"/>
                <a:ext cx="660400" cy="607506"/>
              </a:xfrm>
              <a:prstGeom prst="rect">
                <a:avLst/>
              </a:prstGeom>
            </p:spPr>
            <p:txBody>
              <a:bodyPr lIns="50800" tIns="50800" rIns="50800" bIns="50800" rtlCol="0" anchor="ctr"/>
              <a:lstStyle/>
              <a:p>
                <a:pPr algn="ctr">
                  <a:lnSpc>
                    <a:spcPts val="2116"/>
                  </a:lnSpc>
                </a:pPr>
                <a:endParaRPr/>
              </a:p>
            </p:txBody>
          </p:sp>
        </p:grpSp>
        <p:sp>
          <p:nvSpPr>
            <p:cNvPr id="73" name="TextBox 73"/>
            <p:cNvSpPr txBox="1"/>
            <p:nvPr/>
          </p:nvSpPr>
          <p:spPr>
            <a:xfrm>
              <a:off x="402858"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74" name="Freeform 74"/>
            <p:cNvSpPr/>
            <p:nvPr/>
          </p:nvSpPr>
          <p:spPr>
            <a:xfrm>
              <a:off x="1281073" y="39156"/>
              <a:ext cx="273935" cy="273935"/>
            </a:xfrm>
            <a:custGeom>
              <a:avLst/>
              <a:gdLst/>
              <a:ahLst/>
              <a:cxnLst/>
              <a:rect l="l" t="t" r="r" b="b"/>
              <a:pathLst>
                <a:path w="273935" h="273935">
                  <a:moveTo>
                    <a:pt x="0" y="0"/>
                  </a:moveTo>
                  <a:lnTo>
                    <a:pt x="273936" y="0"/>
                  </a:lnTo>
                  <a:lnTo>
                    <a:pt x="273936" y="273936"/>
                  </a:lnTo>
                  <a:lnTo>
                    <a:pt x="0" y="273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5" name="TextBox 75"/>
            <p:cNvSpPr txBox="1"/>
            <p:nvPr/>
          </p:nvSpPr>
          <p:spPr>
            <a:xfrm>
              <a:off x="1669309"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sp>
          <p:nvSpPr>
            <p:cNvPr id="76" name="Freeform 76"/>
            <p:cNvSpPr/>
            <p:nvPr/>
          </p:nvSpPr>
          <p:spPr>
            <a:xfrm>
              <a:off x="2547524" y="39156"/>
              <a:ext cx="220643" cy="273935"/>
            </a:xfrm>
            <a:custGeom>
              <a:avLst/>
              <a:gdLst/>
              <a:ahLst/>
              <a:cxnLst/>
              <a:rect l="l" t="t" r="r" b="b"/>
              <a:pathLst>
                <a:path w="220643" h="273935">
                  <a:moveTo>
                    <a:pt x="0" y="0"/>
                  </a:moveTo>
                  <a:lnTo>
                    <a:pt x="220642" y="0"/>
                  </a:lnTo>
                  <a:lnTo>
                    <a:pt x="220642" y="273936"/>
                  </a:lnTo>
                  <a:lnTo>
                    <a:pt x="0" y="2739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7" name="TextBox 77"/>
            <p:cNvSpPr txBox="1"/>
            <p:nvPr/>
          </p:nvSpPr>
          <p:spPr>
            <a:xfrm>
              <a:off x="2882466" y="-38100"/>
              <a:ext cx="491996" cy="390348"/>
            </a:xfrm>
            <a:prstGeom prst="rect">
              <a:avLst/>
            </a:prstGeom>
          </p:spPr>
          <p:txBody>
            <a:bodyPr lIns="0" tIns="0" rIns="0" bIns="0" rtlCol="0" anchor="t">
              <a:spAutoFit/>
            </a:bodyPr>
            <a:lstStyle/>
            <a:p>
              <a:pPr marL="0" lvl="0" indent="0" algn="l">
                <a:lnSpc>
                  <a:spcPts val="2557"/>
                </a:lnSpc>
                <a:spcBef>
                  <a:spcPct val="0"/>
                </a:spcBef>
              </a:pPr>
              <a:r>
                <a:rPr lang="en-US" sz="1739" u="none" strike="noStrike">
                  <a:solidFill>
                    <a:srgbClr val="211F1C"/>
                  </a:solidFill>
                  <a:latin typeface="Nunito Sans Expanded"/>
                  <a:ea typeface="Nunito Sans Expanded"/>
                  <a:cs typeface="Nunito Sans Expanded"/>
                  <a:sym typeface="Nunito Sans Expanded"/>
                </a:rPr>
                <a:t>5K</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632</TotalTime>
  <Words>1468</Words>
  <Application>Microsoft Office PowerPoint</Application>
  <PresentationFormat>Custom</PresentationFormat>
  <Paragraphs>265</Paragraphs>
  <Slides>32</Slides>
  <Notes>1</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Arial</vt:lpstr>
      <vt:lpstr>Roboto Mono</vt:lpstr>
      <vt:lpstr>Nunito Sans Expanded Medium</vt:lpstr>
      <vt:lpstr>Canva Sans</vt:lpstr>
      <vt:lpstr>Nunito Sans Expanded Bold</vt:lpstr>
      <vt:lpstr>Roboto Mono Bold</vt:lpstr>
      <vt:lpstr>Calibri</vt:lpstr>
      <vt:lpstr>Nunito Sans Expanded</vt:lpstr>
      <vt:lpstr>Aptos</vt:lpstr>
      <vt:lpstr>Canva Sans Bold</vt:lpstr>
      <vt:lpstr>Anton</vt:lpstr>
      <vt:lpstr>Nunito Sans Expanded Light</vt:lpstr>
      <vt:lpstr>Nunito Sans Expanded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Report Presentation</dc:title>
  <cp:lastModifiedBy>Mostafa Ismail</cp:lastModifiedBy>
  <cp:revision>7</cp:revision>
  <dcterms:created xsi:type="dcterms:W3CDTF">2006-08-16T00:00:00Z</dcterms:created>
  <dcterms:modified xsi:type="dcterms:W3CDTF">2025-09-07T11:02:25Z</dcterms:modified>
  <dc:identifier>DAGyBpJJKtQ</dc:identifier>
</cp:coreProperties>
</file>